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6" r:id="rId6"/>
    <p:sldId id="25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A11"/>
    <a:srgbClr val="41762E"/>
    <a:srgbClr val="00461D"/>
    <a:srgbClr val="545857"/>
    <a:srgbClr val="CADE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8" d="100"/>
          <a:sy n="78" d="100"/>
        </p:scale>
        <p:origin x="83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1A024-D37B-0B96-2C8B-3DCCA6BC4C9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22879CB-8FD7-2F81-14AE-6532105D889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53775C2-C290-CF13-F4E5-7FF47E202DEE}"/>
              </a:ext>
            </a:extLst>
          </p:cNvPr>
          <p:cNvSpPr>
            <a:spLocks noGrp="1"/>
          </p:cNvSpPr>
          <p:nvPr>
            <p:ph type="dt" sz="half" idx="10"/>
          </p:nvPr>
        </p:nvSpPr>
        <p:spPr>
          <a:xfrm>
            <a:off x="838200" y="6356350"/>
            <a:ext cx="2743200" cy="365125"/>
          </a:xfrm>
          <a:prstGeom prst="rect">
            <a:avLst/>
          </a:prstGeom>
        </p:spPr>
        <p:txBody>
          <a:bodyPr/>
          <a:lstStyle/>
          <a:p>
            <a:fld id="{EDEDEDE2-403B-43F6-AB2E-6004F3A8D621}" type="datetimeFigureOut">
              <a:rPr lang="en-GB" smtClean="0"/>
              <a:t>24/04/2025</a:t>
            </a:fld>
            <a:endParaRPr lang="en-GB"/>
          </a:p>
        </p:txBody>
      </p:sp>
      <p:sp>
        <p:nvSpPr>
          <p:cNvPr id="5" name="Footer Placeholder 4">
            <a:extLst>
              <a:ext uri="{FF2B5EF4-FFF2-40B4-BE49-F238E27FC236}">
                <a16:creationId xmlns:a16="http://schemas.microsoft.com/office/drawing/2014/main" id="{E0FDC152-1E45-2ED3-9D29-6C57263431A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672C9C1-B9B2-15CB-FBB0-84AC7D061638}"/>
              </a:ext>
            </a:extLst>
          </p:cNvPr>
          <p:cNvSpPr>
            <a:spLocks noGrp="1"/>
          </p:cNvSpPr>
          <p:nvPr>
            <p:ph type="sldNum" sz="quarter" idx="12"/>
          </p:nvPr>
        </p:nvSpPr>
        <p:spPr>
          <a:xfrm>
            <a:off x="8610600" y="6356350"/>
            <a:ext cx="2743200" cy="365125"/>
          </a:xfrm>
          <a:prstGeom prst="rect">
            <a:avLst/>
          </a:prstGeom>
        </p:spPr>
        <p:txBody>
          <a:bodyPr/>
          <a:lstStyle/>
          <a:p>
            <a:fld id="{2782F923-6E35-4076-BD61-010825B72078}" type="slidenum">
              <a:rPr lang="en-GB" smtClean="0"/>
              <a:t>‹#›</a:t>
            </a:fld>
            <a:endParaRPr lang="en-GB"/>
          </a:p>
        </p:txBody>
      </p:sp>
    </p:spTree>
    <p:extLst>
      <p:ext uri="{BB962C8B-B14F-4D97-AF65-F5344CB8AC3E}">
        <p14:creationId xmlns:p14="http://schemas.microsoft.com/office/powerpoint/2010/main" val="2881610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0CB48-B7B8-2F08-71BD-E5E72E3156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FDD6DE-0A25-06CF-F7D4-AF746CA1CE4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CC2DB9-C6D4-0656-B222-98E306418565}"/>
              </a:ext>
            </a:extLst>
          </p:cNvPr>
          <p:cNvSpPr>
            <a:spLocks noGrp="1"/>
          </p:cNvSpPr>
          <p:nvPr>
            <p:ph type="dt" sz="half" idx="10"/>
          </p:nvPr>
        </p:nvSpPr>
        <p:spPr>
          <a:xfrm>
            <a:off x="838200" y="6356350"/>
            <a:ext cx="2743200" cy="365125"/>
          </a:xfrm>
          <a:prstGeom prst="rect">
            <a:avLst/>
          </a:prstGeom>
        </p:spPr>
        <p:txBody>
          <a:bodyPr/>
          <a:lstStyle/>
          <a:p>
            <a:fld id="{EDEDEDE2-403B-43F6-AB2E-6004F3A8D621}" type="datetimeFigureOut">
              <a:rPr lang="en-GB" smtClean="0"/>
              <a:t>24/04/2025</a:t>
            </a:fld>
            <a:endParaRPr lang="en-GB"/>
          </a:p>
        </p:txBody>
      </p:sp>
      <p:sp>
        <p:nvSpPr>
          <p:cNvPr id="5" name="Footer Placeholder 4">
            <a:extLst>
              <a:ext uri="{FF2B5EF4-FFF2-40B4-BE49-F238E27FC236}">
                <a16:creationId xmlns:a16="http://schemas.microsoft.com/office/drawing/2014/main" id="{89A59346-75C3-A83D-EB68-6BB4DF16C28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107DBF26-3ADB-6094-CED6-10EFABBB31B5}"/>
              </a:ext>
            </a:extLst>
          </p:cNvPr>
          <p:cNvSpPr>
            <a:spLocks noGrp="1"/>
          </p:cNvSpPr>
          <p:nvPr>
            <p:ph type="sldNum" sz="quarter" idx="12"/>
          </p:nvPr>
        </p:nvSpPr>
        <p:spPr>
          <a:xfrm>
            <a:off x="8610600" y="6356350"/>
            <a:ext cx="2743200" cy="365125"/>
          </a:xfrm>
          <a:prstGeom prst="rect">
            <a:avLst/>
          </a:prstGeom>
        </p:spPr>
        <p:txBody>
          <a:bodyPr/>
          <a:lstStyle/>
          <a:p>
            <a:fld id="{2782F923-6E35-4076-BD61-010825B72078}" type="slidenum">
              <a:rPr lang="en-GB" smtClean="0"/>
              <a:t>‹#›</a:t>
            </a:fld>
            <a:endParaRPr lang="en-GB"/>
          </a:p>
        </p:txBody>
      </p:sp>
    </p:spTree>
    <p:extLst>
      <p:ext uri="{BB962C8B-B14F-4D97-AF65-F5344CB8AC3E}">
        <p14:creationId xmlns:p14="http://schemas.microsoft.com/office/powerpoint/2010/main" val="2433673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27B804-4778-CA0F-A66E-C5A97BB0AB0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C488A4-B36B-354A-3ACC-C3D566A0B93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D581D1-F140-FC9D-F581-DEA6562EB62D}"/>
              </a:ext>
            </a:extLst>
          </p:cNvPr>
          <p:cNvSpPr>
            <a:spLocks noGrp="1"/>
          </p:cNvSpPr>
          <p:nvPr>
            <p:ph type="dt" sz="half" idx="10"/>
          </p:nvPr>
        </p:nvSpPr>
        <p:spPr>
          <a:xfrm>
            <a:off x="838200" y="6356350"/>
            <a:ext cx="2743200" cy="365125"/>
          </a:xfrm>
          <a:prstGeom prst="rect">
            <a:avLst/>
          </a:prstGeom>
        </p:spPr>
        <p:txBody>
          <a:bodyPr/>
          <a:lstStyle/>
          <a:p>
            <a:fld id="{EDEDEDE2-403B-43F6-AB2E-6004F3A8D621}" type="datetimeFigureOut">
              <a:rPr lang="en-GB" smtClean="0"/>
              <a:t>24/04/2025</a:t>
            </a:fld>
            <a:endParaRPr lang="en-GB"/>
          </a:p>
        </p:txBody>
      </p:sp>
      <p:sp>
        <p:nvSpPr>
          <p:cNvPr id="5" name="Footer Placeholder 4">
            <a:extLst>
              <a:ext uri="{FF2B5EF4-FFF2-40B4-BE49-F238E27FC236}">
                <a16:creationId xmlns:a16="http://schemas.microsoft.com/office/drawing/2014/main" id="{91D96496-B354-6E57-6C4F-D97DF284837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BAC1203-D53E-A6DE-A45E-F07E1E604527}"/>
              </a:ext>
            </a:extLst>
          </p:cNvPr>
          <p:cNvSpPr>
            <a:spLocks noGrp="1"/>
          </p:cNvSpPr>
          <p:nvPr>
            <p:ph type="sldNum" sz="quarter" idx="12"/>
          </p:nvPr>
        </p:nvSpPr>
        <p:spPr>
          <a:xfrm>
            <a:off x="8610600" y="6356350"/>
            <a:ext cx="2743200" cy="365125"/>
          </a:xfrm>
          <a:prstGeom prst="rect">
            <a:avLst/>
          </a:prstGeom>
        </p:spPr>
        <p:txBody>
          <a:bodyPr/>
          <a:lstStyle/>
          <a:p>
            <a:fld id="{2782F923-6E35-4076-BD61-010825B72078}" type="slidenum">
              <a:rPr lang="en-GB" smtClean="0"/>
              <a:t>‹#›</a:t>
            </a:fld>
            <a:endParaRPr lang="en-GB"/>
          </a:p>
        </p:txBody>
      </p:sp>
    </p:spTree>
    <p:extLst>
      <p:ext uri="{BB962C8B-B14F-4D97-AF65-F5344CB8AC3E}">
        <p14:creationId xmlns:p14="http://schemas.microsoft.com/office/powerpoint/2010/main" val="777960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3B45A-8F4E-E9CD-1958-B220122FE48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26FB5AE-D5DF-E3B2-E53D-801F6A1DF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12C14EF-9883-99B0-6460-BF5CBAED4118}"/>
              </a:ext>
            </a:extLst>
          </p:cNvPr>
          <p:cNvSpPr>
            <a:spLocks noGrp="1"/>
          </p:cNvSpPr>
          <p:nvPr>
            <p:ph type="dt" sz="half" idx="10"/>
          </p:nvPr>
        </p:nvSpPr>
        <p:spPr>
          <a:xfrm>
            <a:off x="838200" y="6356350"/>
            <a:ext cx="2743200" cy="365125"/>
          </a:xfrm>
          <a:prstGeom prst="rect">
            <a:avLst/>
          </a:prstGeom>
        </p:spPr>
        <p:txBody>
          <a:bodyPr/>
          <a:lstStyle/>
          <a:p>
            <a:fld id="{8C43188A-0A73-4386-BDC9-DD63864CE662}" type="datetimeFigureOut">
              <a:rPr lang="en-GB" smtClean="0"/>
              <a:t>24/04/2025</a:t>
            </a:fld>
            <a:endParaRPr lang="en-GB"/>
          </a:p>
        </p:txBody>
      </p:sp>
      <p:sp>
        <p:nvSpPr>
          <p:cNvPr id="5" name="Footer Placeholder 4">
            <a:extLst>
              <a:ext uri="{FF2B5EF4-FFF2-40B4-BE49-F238E27FC236}">
                <a16:creationId xmlns:a16="http://schemas.microsoft.com/office/drawing/2014/main" id="{1FFD24FF-044A-768F-96D9-3CA8D0337DE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1181710E-BFDA-2F18-1614-9DD7C1DB8D05}"/>
              </a:ext>
            </a:extLst>
          </p:cNvPr>
          <p:cNvSpPr>
            <a:spLocks noGrp="1"/>
          </p:cNvSpPr>
          <p:nvPr>
            <p:ph type="sldNum" sz="quarter" idx="12"/>
          </p:nvPr>
        </p:nvSpPr>
        <p:spPr>
          <a:xfrm>
            <a:off x="8610600" y="6356350"/>
            <a:ext cx="2743200" cy="365125"/>
          </a:xfrm>
          <a:prstGeom prst="rect">
            <a:avLst/>
          </a:prstGeom>
        </p:spPr>
        <p:txBody>
          <a:bodyPr/>
          <a:lstStyle/>
          <a:p>
            <a:fld id="{2B728158-1C62-47FE-AF80-A1954122CDC6}" type="slidenum">
              <a:rPr lang="en-GB" smtClean="0"/>
              <a:t>‹#›</a:t>
            </a:fld>
            <a:endParaRPr lang="en-GB"/>
          </a:p>
        </p:txBody>
      </p:sp>
    </p:spTree>
    <p:extLst>
      <p:ext uri="{BB962C8B-B14F-4D97-AF65-F5344CB8AC3E}">
        <p14:creationId xmlns:p14="http://schemas.microsoft.com/office/powerpoint/2010/main" val="1483638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616BD-999B-DF50-8D72-059D2D3CC6F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53B699-EF7B-E9EF-19D1-FC15DF27987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203E35-B7A5-0345-2236-29A026668DEE}"/>
              </a:ext>
            </a:extLst>
          </p:cNvPr>
          <p:cNvSpPr>
            <a:spLocks noGrp="1"/>
          </p:cNvSpPr>
          <p:nvPr>
            <p:ph type="dt" sz="half" idx="10"/>
          </p:nvPr>
        </p:nvSpPr>
        <p:spPr>
          <a:xfrm>
            <a:off x="838200" y="6356350"/>
            <a:ext cx="2743200" cy="365125"/>
          </a:xfrm>
          <a:prstGeom prst="rect">
            <a:avLst/>
          </a:prstGeom>
        </p:spPr>
        <p:txBody>
          <a:bodyPr/>
          <a:lstStyle/>
          <a:p>
            <a:fld id="{8C43188A-0A73-4386-BDC9-DD63864CE662}" type="datetimeFigureOut">
              <a:rPr lang="en-GB" smtClean="0"/>
              <a:t>24/04/2025</a:t>
            </a:fld>
            <a:endParaRPr lang="en-GB"/>
          </a:p>
        </p:txBody>
      </p:sp>
      <p:sp>
        <p:nvSpPr>
          <p:cNvPr id="5" name="Footer Placeholder 4">
            <a:extLst>
              <a:ext uri="{FF2B5EF4-FFF2-40B4-BE49-F238E27FC236}">
                <a16:creationId xmlns:a16="http://schemas.microsoft.com/office/drawing/2014/main" id="{43DF55B4-9E10-FC30-625C-7CAA11E5B3E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5158984-A25A-AADA-482D-6CB903CA5814}"/>
              </a:ext>
            </a:extLst>
          </p:cNvPr>
          <p:cNvSpPr>
            <a:spLocks noGrp="1"/>
          </p:cNvSpPr>
          <p:nvPr>
            <p:ph type="sldNum" sz="quarter" idx="12"/>
          </p:nvPr>
        </p:nvSpPr>
        <p:spPr>
          <a:xfrm>
            <a:off x="8610600" y="6356350"/>
            <a:ext cx="2743200" cy="365125"/>
          </a:xfrm>
          <a:prstGeom prst="rect">
            <a:avLst/>
          </a:prstGeom>
        </p:spPr>
        <p:txBody>
          <a:bodyPr/>
          <a:lstStyle/>
          <a:p>
            <a:fld id="{2B728158-1C62-47FE-AF80-A1954122CDC6}" type="slidenum">
              <a:rPr lang="en-GB" smtClean="0"/>
              <a:t>‹#›</a:t>
            </a:fld>
            <a:endParaRPr lang="en-GB"/>
          </a:p>
        </p:txBody>
      </p:sp>
    </p:spTree>
    <p:extLst>
      <p:ext uri="{BB962C8B-B14F-4D97-AF65-F5344CB8AC3E}">
        <p14:creationId xmlns:p14="http://schemas.microsoft.com/office/powerpoint/2010/main" val="1173313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748A2-737B-CBA7-10CC-BD3E4205E92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EE2DD8D-C75F-9B77-DF53-279DE2DCC12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E62262-730D-2FA9-E68C-420092C41E67}"/>
              </a:ext>
            </a:extLst>
          </p:cNvPr>
          <p:cNvSpPr>
            <a:spLocks noGrp="1"/>
          </p:cNvSpPr>
          <p:nvPr>
            <p:ph type="dt" sz="half" idx="10"/>
          </p:nvPr>
        </p:nvSpPr>
        <p:spPr>
          <a:xfrm>
            <a:off x="838200" y="6356350"/>
            <a:ext cx="2743200" cy="365125"/>
          </a:xfrm>
          <a:prstGeom prst="rect">
            <a:avLst/>
          </a:prstGeom>
        </p:spPr>
        <p:txBody>
          <a:bodyPr/>
          <a:lstStyle/>
          <a:p>
            <a:fld id="{8C43188A-0A73-4386-BDC9-DD63864CE662}" type="datetimeFigureOut">
              <a:rPr lang="en-GB" smtClean="0"/>
              <a:t>24/04/2025</a:t>
            </a:fld>
            <a:endParaRPr lang="en-GB"/>
          </a:p>
        </p:txBody>
      </p:sp>
      <p:sp>
        <p:nvSpPr>
          <p:cNvPr id="5" name="Footer Placeholder 4">
            <a:extLst>
              <a:ext uri="{FF2B5EF4-FFF2-40B4-BE49-F238E27FC236}">
                <a16:creationId xmlns:a16="http://schemas.microsoft.com/office/drawing/2014/main" id="{64AD9AB7-088E-A2F6-97C5-FEF25C6B23B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79674BE-4648-BA92-8436-E0B7E19C229B}"/>
              </a:ext>
            </a:extLst>
          </p:cNvPr>
          <p:cNvSpPr>
            <a:spLocks noGrp="1"/>
          </p:cNvSpPr>
          <p:nvPr>
            <p:ph type="sldNum" sz="quarter" idx="12"/>
          </p:nvPr>
        </p:nvSpPr>
        <p:spPr>
          <a:xfrm>
            <a:off x="8610600" y="6356350"/>
            <a:ext cx="2743200" cy="365125"/>
          </a:xfrm>
          <a:prstGeom prst="rect">
            <a:avLst/>
          </a:prstGeom>
        </p:spPr>
        <p:txBody>
          <a:bodyPr/>
          <a:lstStyle/>
          <a:p>
            <a:fld id="{2B728158-1C62-47FE-AF80-A1954122CDC6}" type="slidenum">
              <a:rPr lang="en-GB" smtClean="0"/>
              <a:t>‹#›</a:t>
            </a:fld>
            <a:endParaRPr lang="en-GB"/>
          </a:p>
        </p:txBody>
      </p:sp>
    </p:spTree>
    <p:extLst>
      <p:ext uri="{BB962C8B-B14F-4D97-AF65-F5344CB8AC3E}">
        <p14:creationId xmlns:p14="http://schemas.microsoft.com/office/powerpoint/2010/main" val="3216532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968A3-71B1-4AFB-91AE-179AA48D3BA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CB6208-CDD1-267B-7FF7-0F3852EB503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FA892F8-93E6-89E8-7E51-3EB86A6D832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1F2D55F-BD5F-7E1E-6472-0A370AFCB466}"/>
              </a:ext>
            </a:extLst>
          </p:cNvPr>
          <p:cNvSpPr>
            <a:spLocks noGrp="1"/>
          </p:cNvSpPr>
          <p:nvPr>
            <p:ph type="dt" sz="half" idx="10"/>
          </p:nvPr>
        </p:nvSpPr>
        <p:spPr>
          <a:xfrm>
            <a:off x="838200" y="6356350"/>
            <a:ext cx="2743200" cy="365125"/>
          </a:xfrm>
          <a:prstGeom prst="rect">
            <a:avLst/>
          </a:prstGeom>
        </p:spPr>
        <p:txBody>
          <a:bodyPr/>
          <a:lstStyle/>
          <a:p>
            <a:fld id="{8C43188A-0A73-4386-BDC9-DD63864CE662}" type="datetimeFigureOut">
              <a:rPr lang="en-GB" smtClean="0"/>
              <a:t>24/04/2025</a:t>
            </a:fld>
            <a:endParaRPr lang="en-GB"/>
          </a:p>
        </p:txBody>
      </p:sp>
      <p:sp>
        <p:nvSpPr>
          <p:cNvPr id="6" name="Footer Placeholder 5">
            <a:extLst>
              <a:ext uri="{FF2B5EF4-FFF2-40B4-BE49-F238E27FC236}">
                <a16:creationId xmlns:a16="http://schemas.microsoft.com/office/drawing/2014/main" id="{2DFB3C47-5310-AE1C-CA31-A424B5BC013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1A6DABE-C251-0ED3-1166-3B49FC248FF8}"/>
              </a:ext>
            </a:extLst>
          </p:cNvPr>
          <p:cNvSpPr>
            <a:spLocks noGrp="1"/>
          </p:cNvSpPr>
          <p:nvPr>
            <p:ph type="sldNum" sz="quarter" idx="12"/>
          </p:nvPr>
        </p:nvSpPr>
        <p:spPr>
          <a:xfrm>
            <a:off x="8610600" y="6356350"/>
            <a:ext cx="2743200" cy="365125"/>
          </a:xfrm>
          <a:prstGeom prst="rect">
            <a:avLst/>
          </a:prstGeom>
        </p:spPr>
        <p:txBody>
          <a:bodyPr/>
          <a:lstStyle/>
          <a:p>
            <a:fld id="{2B728158-1C62-47FE-AF80-A1954122CDC6}" type="slidenum">
              <a:rPr lang="en-GB" smtClean="0"/>
              <a:t>‹#›</a:t>
            </a:fld>
            <a:endParaRPr lang="en-GB"/>
          </a:p>
        </p:txBody>
      </p:sp>
    </p:spTree>
    <p:extLst>
      <p:ext uri="{BB962C8B-B14F-4D97-AF65-F5344CB8AC3E}">
        <p14:creationId xmlns:p14="http://schemas.microsoft.com/office/powerpoint/2010/main" val="466379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7EBAA-0F62-2646-99BB-CC8878F2AD5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AE6B8D-FCC6-79DC-0745-AF66FFEBCCD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045AB0-A37E-FD0B-DC17-455DE0BAD05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0659191-E6CF-FE2A-A324-5C43AC28A19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8F889B-1085-C49C-A655-A8A603DF66C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F5DE64-BDBD-2A66-9CAD-B46DB0A985FD}"/>
              </a:ext>
            </a:extLst>
          </p:cNvPr>
          <p:cNvSpPr>
            <a:spLocks noGrp="1"/>
          </p:cNvSpPr>
          <p:nvPr>
            <p:ph type="dt" sz="half" idx="10"/>
          </p:nvPr>
        </p:nvSpPr>
        <p:spPr>
          <a:xfrm>
            <a:off x="838200" y="6356350"/>
            <a:ext cx="2743200" cy="365125"/>
          </a:xfrm>
          <a:prstGeom prst="rect">
            <a:avLst/>
          </a:prstGeom>
        </p:spPr>
        <p:txBody>
          <a:bodyPr/>
          <a:lstStyle/>
          <a:p>
            <a:fld id="{8C43188A-0A73-4386-BDC9-DD63864CE662}" type="datetimeFigureOut">
              <a:rPr lang="en-GB" smtClean="0"/>
              <a:t>24/04/2025</a:t>
            </a:fld>
            <a:endParaRPr lang="en-GB"/>
          </a:p>
        </p:txBody>
      </p:sp>
      <p:sp>
        <p:nvSpPr>
          <p:cNvPr id="8" name="Footer Placeholder 7">
            <a:extLst>
              <a:ext uri="{FF2B5EF4-FFF2-40B4-BE49-F238E27FC236}">
                <a16:creationId xmlns:a16="http://schemas.microsoft.com/office/drawing/2014/main" id="{CF6DFE60-2788-4513-8490-EB108BFB088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1C2D9B26-FF2C-B70E-CA33-C91BCD14AFA7}"/>
              </a:ext>
            </a:extLst>
          </p:cNvPr>
          <p:cNvSpPr>
            <a:spLocks noGrp="1"/>
          </p:cNvSpPr>
          <p:nvPr>
            <p:ph type="sldNum" sz="quarter" idx="12"/>
          </p:nvPr>
        </p:nvSpPr>
        <p:spPr>
          <a:xfrm>
            <a:off x="8610600" y="6356350"/>
            <a:ext cx="2743200" cy="365125"/>
          </a:xfrm>
          <a:prstGeom prst="rect">
            <a:avLst/>
          </a:prstGeom>
        </p:spPr>
        <p:txBody>
          <a:bodyPr/>
          <a:lstStyle/>
          <a:p>
            <a:fld id="{2B728158-1C62-47FE-AF80-A1954122CDC6}" type="slidenum">
              <a:rPr lang="en-GB" smtClean="0"/>
              <a:t>‹#›</a:t>
            </a:fld>
            <a:endParaRPr lang="en-GB"/>
          </a:p>
        </p:txBody>
      </p:sp>
    </p:spTree>
    <p:extLst>
      <p:ext uri="{BB962C8B-B14F-4D97-AF65-F5344CB8AC3E}">
        <p14:creationId xmlns:p14="http://schemas.microsoft.com/office/powerpoint/2010/main" val="570122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F60BD-973A-F1F8-E659-975BABDEA85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5F800AD-1FE4-38A0-9E26-7061BAF3A1E3}"/>
              </a:ext>
            </a:extLst>
          </p:cNvPr>
          <p:cNvSpPr>
            <a:spLocks noGrp="1"/>
          </p:cNvSpPr>
          <p:nvPr>
            <p:ph type="dt" sz="half" idx="10"/>
          </p:nvPr>
        </p:nvSpPr>
        <p:spPr>
          <a:xfrm>
            <a:off x="838200" y="6356350"/>
            <a:ext cx="2743200" cy="365125"/>
          </a:xfrm>
          <a:prstGeom prst="rect">
            <a:avLst/>
          </a:prstGeom>
        </p:spPr>
        <p:txBody>
          <a:bodyPr/>
          <a:lstStyle/>
          <a:p>
            <a:fld id="{8C43188A-0A73-4386-BDC9-DD63864CE662}" type="datetimeFigureOut">
              <a:rPr lang="en-GB" smtClean="0"/>
              <a:t>24/04/2025</a:t>
            </a:fld>
            <a:endParaRPr lang="en-GB"/>
          </a:p>
        </p:txBody>
      </p:sp>
      <p:sp>
        <p:nvSpPr>
          <p:cNvPr id="4" name="Footer Placeholder 3">
            <a:extLst>
              <a:ext uri="{FF2B5EF4-FFF2-40B4-BE49-F238E27FC236}">
                <a16:creationId xmlns:a16="http://schemas.microsoft.com/office/drawing/2014/main" id="{AF99935A-86F4-3A17-3CD0-F4E24B83E80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0989E7BB-837D-5DE9-A3DA-48A0959D02B7}"/>
              </a:ext>
            </a:extLst>
          </p:cNvPr>
          <p:cNvSpPr>
            <a:spLocks noGrp="1"/>
          </p:cNvSpPr>
          <p:nvPr>
            <p:ph type="sldNum" sz="quarter" idx="12"/>
          </p:nvPr>
        </p:nvSpPr>
        <p:spPr>
          <a:xfrm>
            <a:off x="8610600" y="6356350"/>
            <a:ext cx="2743200" cy="365125"/>
          </a:xfrm>
          <a:prstGeom prst="rect">
            <a:avLst/>
          </a:prstGeom>
        </p:spPr>
        <p:txBody>
          <a:bodyPr/>
          <a:lstStyle/>
          <a:p>
            <a:fld id="{2B728158-1C62-47FE-AF80-A1954122CDC6}" type="slidenum">
              <a:rPr lang="en-GB" smtClean="0"/>
              <a:t>‹#›</a:t>
            </a:fld>
            <a:endParaRPr lang="en-GB"/>
          </a:p>
        </p:txBody>
      </p:sp>
    </p:spTree>
    <p:extLst>
      <p:ext uri="{BB962C8B-B14F-4D97-AF65-F5344CB8AC3E}">
        <p14:creationId xmlns:p14="http://schemas.microsoft.com/office/powerpoint/2010/main" val="174112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646702-4264-A67E-5B37-02FCF078C2B1}"/>
              </a:ext>
            </a:extLst>
          </p:cNvPr>
          <p:cNvSpPr>
            <a:spLocks noGrp="1"/>
          </p:cNvSpPr>
          <p:nvPr>
            <p:ph type="dt" sz="half" idx="10"/>
          </p:nvPr>
        </p:nvSpPr>
        <p:spPr>
          <a:xfrm>
            <a:off x="838200" y="6356350"/>
            <a:ext cx="2743200" cy="365125"/>
          </a:xfrm>
          <a:prstGeom prst="rect">
            <a:avLst/>
          </a:prstGeom>
        </p:spPr>
        <p:txBody>
          <a:bodyPr/>
          <a:lstStyle/>
          <a:p>
            <a:fld id="{8C43188A-0A73-4386-BDC9-DD63864CE662}" type="datetimeFigureOut">
              <a:rPr lang="en-GB" smtClean="0"/>
              <a:t>24/04/2025</a:t>
            </a:fld>
            <a:endParaRPr lang="en-GB"/>
          </a:p>
        </p:txBody>
      </p:sp>
      <p:sp>
        <p:nvSpPr>
          <p:cNvPr id="3" name="Footer Placeholder 2">
            <a:extLst>
              <a:ext uri="{FF2B5EF4-FFF2-40B4-BE49-F238E27FC236}">
                <a16:creationId xmlns:a16="http://schemas.microsoft.com/office/drawing/2014/main" id="{7031873C-96EE-FD95-0517-99D72577FAD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52114FFE-8CBB-99A0-A40B-DB512FD12240}"/>
              </a:ext>
            </a:extLst>
          </p:cNvPr>
          <p:cNvSpPr>
            <a:spLocks noGrp="1"/>
          </p:cNvSpPr>
          <p:nvPr>
            <p:ph type="sldNum" sz="quarter" idx="12"/>
          </p:nvPr>
        </p:nvSpPr>
        <p:spPr>
          <a:xfrm>
            <a:off x="8610600" y="6356350"/>
            <a:ext cx="2743200" cy="365125"/>
          </a:xfrm>
          <a:prstGeom prst="rect">
            <a:avLst/>
          </a:prstGeom>
        </p:spPr>
        <p:txBody>
          <a:bodyPr/>
          <a:lstStyle/>
          <a:p>
            <a:fld id="{2B728158-1C62-47FE-AF80-A1954122CDC6}" type="slidenum">
              <a:rPr lang="en-GB" smtClean="0"/>
              <a:t>‹#›</a:t>
            </a:fld>
            <a:endParaRPr lang="en-GB"/>
          </a:p>
        </p:txBody>
      </p:sp>
    </p:spTree>
    <p:extLst>
      <p:ext uri="{BB962C8B-B14F-4D97-AF65-F5344CB8AC3E}">
        <p14:creationId xmlns:p14="http://schemas.microsoft.com/office/powerpoint/2010/main" val="3823302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E320D-DA62-61D3-011B-945EBABE0DD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667BABF-B570-247C-0997-CC58B218C82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76D25BB-785B-D846-784C-AFCA491ADE7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54D40-81C2-CFAD-556F-52A8BEE34262}"/>
              </a:ext>
            </a:extLst>
          </p:cNvPr>
          <p:cNvSpPr>
            <a:spLocks noGrp="1"/>
          </p:cNvSpPr>
          <p:nvPr>
            <p:ph type="dt" sz="half" idx="10"/>
          </p:nvPr>
        </p:nvSpPr>
        <p:spPr>
          <a:xfrm>
            <a:off x="838200" y="6356350"/>
            <a:ext cx="2743200" cy="365125"/>
          </a:xfrm>
          <a:prstGeom prst="rect">
            <a:avLst/>
          </a:prstGeom>
        </p:spPr>
        <p:txBody>
          <a:bodyPr/>
          <a:lstStyle/>
          <a:p>
            <a:fld id="{8C43188A-0A73-4386-BDC9-DD63864CE662}" type="datetimeFigureOut">
              <a:rPr lang="en-GB" smtClean="0"/>
              <a:t>24/04/2025</a:t>
            </a:fld>
            <a:endParaRPr lang="en-GB"/>
          </a:p>
        </p:txBody>
      </p:sp>
      <p:sp>
        <p:nvSpPr>
          <p:cNvPr id="6" name="Footer Placeholder 5">
            <a:extLst>
              <a:ext uri="{FF2B5EF4-FFF2-40B4-BE49-F238E27FC236}">
                <a16:creationId xmlns:a16="http://schemas.microsoft.com/office/drawing/2014/main" id="{4A1B64F5-2C6E-3971-C819-DAED0EE611A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CF25ED6-A749-E80E-C86B-9D31A28CE0B5}"/>
              </a:ext>
            </a:extLst>
          </p:cNvPr>
          <p:cNvSpPr>
            <a:spLocks noGrp="1"/>
          </p:cNvSpPr>
          <p:nvPr>
            <p:ph type="sldNum" sz="quarter" idx="12"/>
          </p:nvPr>
        </p:nvSpPr>
        <p:spPr>
          <a:xfrm>
            <a:off x="8610600" y="6356350"/>
            <a:ext cx="2743200" cy="365125"/>
          </a:xfrm>
          <a:prstGeom prst="rect">
            <a:avLst/>
          </a:prstGeom>
        </p:spPr>
        <p:txBody>
          <a:bodyPr/>
          <a:lstStyle/>
          <a:p>
            <a:fld id="{2B728158-1C62-47FE-AF80-A1954122CDC6}" type="slidenum">
              <a:rPr lang="en-GB" smtClean="0"/>
              <a:t>‹#›</a:t>
            </a:fld>
            <a:endParaRPr lang="en-GB"/>
          </a:p>
        </p:txBody>
      </p:sp>
    </p:spTree>
    <p:extLst>
      <p:ext uri="{BB962C8B-B14F-4D97-AF65-F5344CB8AC3E}">
        <p14:creationId xmlns:p14="http://schemas.microsoft.com/office/powerpoint/2010/main" val="1598646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46E29-1012-0909-BAD1-96DDAA6BDC7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8E3BE3-FB8A-63B7-D4C6-D4B89959E5E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29F9C6-1C69-8886-4889-892B2F69D60B}"/>
              </a:ext>
            </a:extLst>
          </p:cNvPr>
          <p:cNvSpPr>
            <a:spLocks noGrp="1"/>
          </p:cNvSpPr>
          <p:nvPr>
            <p:ph type="dt" sz="half" idx="10"/>
          </p:nvPr>
        </p:nvSpPr>
        <p:spPr>
          <a:xfrm>
            <a:off x="838200" y="6356350"/>
            <a:ext cx="2743200" cy="365125"/>
          </a:xfrm>
          <a:prstGeom prst="rect">
            <a:avLst/>
          </a:prstGeom>
        </p:spPr>
        <p:txBody>
          <a:bodyPr/>
          <a:lstStyle/>
          <a:p>
            <a:fld id="{EDEDEDE2-403B-43F6-AB2E-6004F3A8D621}" type="datetimeFigureOut">
              <a:rPr lang="en-GB" smtClean="0"/>
              <a:t>24/04/2025</a:t>
            </a:fld>
            <a:endParaRPr lang="en-GB"/>
          </a:p>
        </p:txBody>
      </p:sp>
      <p:sp>
        <p:nvSpPr>
          <p:cNvPr id="5" name="Footer Placeholder 4">
            <a:extLst>
              <a:ext uri="{FF2B5EF4-FFF2-40B4-BE49-F238E27FC236}">
                <a16:creationId xmlns:a16="http://schemas.microsoft.com/office/drawing/2014/main" id="{02376CC9-DF84-1398-D6BD-8BFD0FBE932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7F8A954-F29A-524D-5124-6511368CE6D2}"/>
              </a:ext>
            </a:extLst>
          </p:cNvPr>
          <p:cNvSpPr>
            <a:spLocks noGrp="1"/>
          </p:cNvSpPr>
          <p:nvPr>
            <p:ph type="sldNum" sz="quarter" idx="12"/>
          </p:nvPr>
        </p:nvSpPr>
        <p:spPr>
          <a:xfrm>
            <a:off x="8610600" y="6356350"/>
            <a:ext cx="2743200" cy="365125"/>
          </a:xfrm>
          <a:prstGeom prst="rect">
            <a:avLst/>
          </a:prstGeom>
        </p:spPr>
        <p:txBody>
          <a:bodyPr/>
          <a:lstStyle/>
          <a:p>
            <a:fld id="{2782F923-6E35-4076-BD61-010825B72078}" type="slidenum">
              <a:rPr lang="en-GB" smtClean="0"/>
              <a:t>‹#›</a:t>
            </a:fld>
            <a:endParaRPr lang="en-GB"/>
          </a:p>
        </p:txBody>
      </p:sp>
    </p:spTree>
    <p:extLst>
      <p:ext uri="{BB962C8B-B14F-4D97-AF65-F5344CB8AC3E}">
        <p14:creationId xmlns:p14="http://schemas.microsoft.com/office/powerpoint/2010/main" val="41441746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CFF79-B082-8C2F-9BB1-932B426CFEB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41C3197-1B63-E164-780D-139521436DB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D167B63-1640-D164-46B5-812EE95966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B126B8-D5D6-BC00-E14E-C8DE9FA71462}"/>
              </a:ext>
            </a:extLst>
          </p:cNvPr>
          <p:cNvSpPr>
            <a:spLocks noGrp="1"/>
          </p:cNvSpPr>
          <p:nvPr>
            <p:ph type="dt" sz="half" idx="10"/>
          </p:nvPr>
        </p:nvSpPr>
        <p:spPr>
          <a:xfrm>
            <a:off x="838200" y="6356350"/>
            <a:ext cx="2743200" cy="365125"/>
          </a:xfrm>
          <a:prstGeom prst="rect">
            <a:avLst/>
          </a:prstGeom>
        </p:spPr>
        <p:txBody>
          <a:bodyPr/>
          <a:lstStyle/>
          <a:p>
            <a:fld id="{8C43188A-0A73-4386-BDC9-DD63864CE662}" type="datetimeFigureOut">
              <a:rPr lang="en-GB" smtClean="0"/>
              <a:t>24/04/2025</a:t>
            </a:fld>
            <a:endParaRPr lang="en-GB"/>
          </a:p>
        </p:txBody>
      </p:sp>
      <p:sp>
        <p:nvSpPr>
          <p:cNvPr id="6" name="Footer Placeholder 5">
            <a:extLst>
              <a:ext uri="{FF2B5EF4-FFF2-40B4-BE49-F238E27FC236}">
                <a16:creationId xmlns:a16="http://schemas.microsoft.com/office/drawing/2014/main" id="{6C7D36BB-07C5-DAE6-A4B3-23B03B017BA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239372F2-1374-1F09-17B6-7566348A17C6}"/>
              </a:ext>
            </a:extLst>
          </p:cNvPr>
          <p:cNvSpPr>
            <a:spLocks noGrp="1"/>
          </p:cNvSpPr>
          <p:nvPr>
            <p:ph type="sldNum" sz="quarter" idx="12"/>
          </p:nvPr>
        </p:nvSpPr>
        <p:spPr>
          <a:xfrm>
            <a:off x="8610600" y="6356350"/>
            <a:ext cx="2743200" cy="365125"/>
          </a:xfrm>
          <a:prstGeom prst="rect">
            <a:avLst/>
          </a:prstGeom>
        </p:spPr>
        <p:txBody>
          <a:bodyPr/>
          <a:lstStyle/>
          <a:p>
            <a:fld id="{2B728158-1C62-47FE-AF80-A1954122CDC6}" type="slidenum">
              <a:rPr lang="en-GB" smtClean="0"/>
              <a:t>‹#›</a:t>
            </a:fld>
            <a:endParaRPr lang="en-GB"/>
          </a:p>
        </p:txBody>
      </p:sp>
    </p:spTree>
    <p:extLst>
      <p:ext uri="{BB962C8B-B14F-4D97-AF65-F5344CB8AC3E}">
        <p14:creationId xmlns:p14="http://schemas.microsoft.com/office/powerpoint/2010/main" val="4042013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788CE-3920-045C-27EF-0081A4E4D8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494404-296C-01F9-E3C6-FD54B653705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0BDEDA-98A4-7B6B-207A-1E71711E2AE3}"/>
              </a:ext>
            </a:extLst>
          </p:cNvPr>
          <p:cNvSpPr>
            <a:spLocks noGrp="1"/>
          </p:cNvSpPr>
          <p:nvPr>
            <p:ph type="dt" sz="half" idx="10"/>
          </p:nvPr>
        </p:nvSpPr>
        <p:spPr>
          <a:xfrm>
            <a:off x="838200" y="6356350"/>
            <a:ext cx="2743200" cy="365125"/>
          </a:xfrm>
          <a:prstGeom prst="rect">
            <a:avLst/>
          </a:prstGeom>
        </p:spPr>
        <p:txBody>
          <a:bodyPr/>
          <a:lstStyle/>
          <a:p>
            <a:fld id="{8C43188A-0A73-4386-BDC9-DD63864CE662}" type="datetimeFigureOut">
              <a:rPr lang="en-GB" smtClean="0"/>
              <a:t>24/04/2025</a:t>
            </a:fld>
            <a:endParaRPr lang="en-GB"/>
          </a:p>
        </p:txBody>
      </p:sp>
      <p:sp>
        <p:nvSpPr>
          <p:cNvPr id="5" name="Footer Placeholder 4">
            <a:extLst>
              <a:ext uri="{FF2B5EF4-FFF2-40B4-BE49-F238E27FC236}">
                <a16:creationId xmlns:a16="http://schemas.microsoft.com/office/drawing/2014/main" id="{FFA7C61F-C9FF-F5FA-FC4B-747D25F5062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0BEE41E-A492-07B9-F1FB-9AE89E85FF7B}"/>
              </a:ext>
            </a:extLst>
          </p:cNvPr>
          <p:cNvSpPr>
            <a:spLocks noGrp="1"/>
          </p:cNvSpPr>
          <p:nvPr>
            <p:ph type="sldNum" sz="quarter" idx="12"/>
          </p:nvPr>
        </p:nvSpPr>
        <p:spPr>
          <a:xfrm>
            <a:off x="8610600" y="6356350"/>
            <a:ext cx="2743200" cy="365125"/>
          </a:xfrm>
          <a:prstGeom prst="rect">
            <a:avLst/>
          </a:prstGeom>
        </p:spPr>
        <p:txBody>
          <a:bodyPr/>
          <a:lstStyle/>
          <a:p>
            <a:fld id="{2B728158-1C62-47FE-AF80-A1954122CDC6}" type="slidenum">
              <a:rPr lang="en-GB" smtClean="0"/>
              <a:t>‹#›</a:t>
            </a:fld>
            <a:endParaRPr lang="en-GB"/>
          </a:p>
        </p:txBody>
      </p:sp>
    </p:spTree>
    <p:extLst>
      <p:ext uri="{BB962C8B-B14F-4D97-AF65-F5344CB8AC3E}">
        <p14:creationId xmlns:p14="http://schemas.microsoft.com/office/powerpoint/2010/main" val="2460139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FE592C-B970-38F3-1E8A-25AD85EE1B9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7F371A-0510-DD1C-245F-0BF3680F412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A13739-CCA3-99EF-9ED7-3C034F053CFD}"/>
              </a:ext>
            </a:extLst>
          </p:cNvPr>
          <p:cNvSpPr>
            <a:spLocks noGrp="1"/>
          </p:cNvSpPr>
          <p:nvPr>
            <p:ph type="dt" sz="half" idx="10"/>
          </p:nvPr>
        </p:nvSpPr>
        <p:spPr>
          <a:xfrm>
            <a:off x="838200" y="6356350"/>
            <a:ext cx="2743200" cy="365125"/>
          </a:xfrm>
          <a:prstGeom prst="rect">
            <a:avLst/>
          </a:prstGeom>
        </p:spPr>
        <p:txBody>
          <a:bodyPr/>
          <a:lstStyle/>
          <a:p>
            <a:fld id="{8C43188A-0A73-4386-BDC9-DD63864CE662}" type="datetimeFigureOut">
              <a:rPr lang="en-GB" smtClean="0"/>
              <a:t>24/04/2025</a:t>
            </a:fld>
            <a:endParaRPr lang="en-GB"/>
          </a:p>
        </p:txBody>
      </p:sp>
      <p:sp>
        <p:nvSpPr>
          <p:cNvPr id="5" name="Footer Placeholder 4">
            <a:extLst>
              <a:ext uri="{FF2B5EF4-FFF2-40B4-BE49-F238E27FC236}">
                <a16:creationId xmlns:a16="http://schemas.microsoft.com/office/drawing/2014/main" id="{4397A669-DCD0-B5BB-89D7-81DFD387540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522D837-5C04-F86A-1359-C478ABB23B4D}"/>
              </a:ext>
            </a:extLst>
          </p:cNvPr>
          <p:cNvSpPr>
            <a:spLocks noGrp="1"/>
          </p:cNvSpPr>
          <p:nvPr>
            <p:ph type="sldNum" sz="quarter" idx="12"/>
          </p:nvPr>
        </p:nvSpPr>
        <p:spPr>
          <a:xfrm>
            <a:off x="8610600" y="6356350"/>
            <a:ext cx="2743200" cy="365125"/>
          </a:xfrm>
          <a:prstGeom prst="rect">
            <a:avLst/>
          </a:prstGeom>
        </p:spPr>
        <p:txBody>
          <a:bodyPr/>
          <a:lstStyle/>
          <a:p>
            <a:fld id="{2B728158-1C62-47FE-AF80-A1954122CDC6}" type="slidenum">
              <a:rPr lang="en-GB" smtClean="0"/>
              <a:t>‹#›</a:t>
            </a:fld>
            <a:endParaRPr lang="en-GB"/>
          </a:p>
        </p:txBody>
      </p:sp>
    </p:spTree>
    <p:extLst>
      <p:ext uri="{BB962C8B-B14F-4D97-AF65-F5344CB8AC3E}">
        <p14:creationId xmlns:p14="http://schemas.microsoft.com/office/powerpoint/2010/main" val="1961243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8836A-BCB1-68B2-94F3-9638D8724C9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B53BF09-CCCC-1A7E-F813-6E79D92C0B4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657596-70F1-99FB-B3B8-ECE5966B24B8}"/>
              </a:ext>
            </a:extLst>
          </p:cNvPr>
          <p:cNvSpPr>
            <a:spLocks noGrp="1"/>
          </p:cNvSpPr>
          <p:nvPr>
            <p:ph type="dt" sz="half" idx="10"/>
          </p:nvPr>
        </p:nvSpPr>
        <p:spPr>
          <a:xfrm>
            <a:off x="838200" y="6356350"/>
            <a:ext cx="2743200" cy="365125"/>
          </a:xfrm>
          <a:prstGeom prst="rect">
            <a:avLst/>
          </a:prstGeom>
        </p:spPr>
        <p:txBody>
          <a:bodyPr/>
          <a:lstStyle/>
          <a:p>
            <a:fld id="{EDEDEDE2-403B-43F6-AB2E-6004F3A8D621}" type="datetimeFigureOut">
              <a:rPr lang="en-GB" smtClean="0"/>
              <a:t>24/04/2025</a:t>
            </a:fld>
            <a:endParaRPr lang="en-GB"/>
          </a:p>
        </p:txBody>
      </p:sp>
      <p:sp>
        <p:nvSpPr>
          <p:cNvPr id="5" name="Footer Placeholder 4">
            <a:extLst>
              <a:ext uri="{FF2B5EF4-FFF2-40B4-BE49-F238E27FC236}">
                <a16:creationId xmlns:a16="http://schemas.microsoft.com/office/drawing/2014/main" id="{37DDF992-1230-8943-6731-FB6C0FFD530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D2FD8BE-F64E-F1C3-2257-133E7F5FF805}"/>
              </a:ext>
            </a:extLst>
          </p:cNvPr>
          <p:cNvSpPr>
            <a:spLocks noGrp="1"/>
          </p:cNvSpPr>
          <p:nvPr>
            <p:ph type="sldNum" sz="quarter" idx="12"/>
          </p:nvPr>
        </p:nvSpPr>
        <p:spPr>
          <a:xfrm>
            <a:off x="8610600" y="6356350"/>
            <a:ext cx="2743200" cy="365125"/>
          </a:xfrm>
          <a:prstGeom prst="rect">
            <a:avLst/>
          </a:prstGeom>
        </p:spPr>
        <p:txBody>
          <a:bodyPr/>
          <a:lstStyle/>
          <a:p>
            <a:fld id="{2782F923-6E35-4076-BD61-010825B72078}" type="slidenum">
              <a:rPr lang="en-GB" smtClean="0"/>
              <a:t>‹#›</a:t>
            </a:fld>
            <a:endParaRPr lang="en-GB"/>
          </a:p>
        </p:txBody>
      </p:sp>
    </p:spTree>
    <p:extLst>
      <p:ext uri="{BB962C8B-B14F-4D97-AF65-F5344CB8AC3E}">
        <p14:creationId xmlns:p14="http://schemas.microsoft.com/office/powerpoint/2010/main" val="335342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C8C42-ABF6-D7B0-B999-DC3429BD6C0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D92EA0-B287-9156-8684-E54D42E1BFE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515A5D3-6591-0F4E-57F8-6E6AF7FC070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5B34C8B-5FC9-7D56-056F-00EFB7F5514B}"/>
              </a:ext>
            </a:extLst>
          </p:cNvPr>
          <p:cNvSpPr>
            <a:spLocks noGrp="1"/>
          </p:cNvSpPr>
          <p:nvPr>
            <p:ph type="dt" sz="half" idx="10"/>
          </p:nvPr>
        </p:nvSpPr>
        <p:spPr>
          <a:xfrm>
            <a:off x="838200" y="6356350"/>
            <a:ext cx="2743200" cy="365125"/>
          </a:xfrm>
          <a:prstGeom prst="rect">
            <a:avLst/>
          </a:prstGeom>
        </p:spPr>
        <p:txBody>
          <a:bodyPr/>
          <a:lstStyle/>
          <a:p>
            <a:fld id="{EDEDEDE2-403B-43F6-AB2E-6004F3A8D621}" type="datetimeFigureOut">
              <a:rPr lang="en-GB" smtClean="0"/>
              <a:t>24/04/2025</a:t>
            </a:fld>
            <a:endParaRPr lang="en-GB"/>
          </a:p>
        </p:txBody>
      </p:sp>
      <p:sp>
        <p:nvSpPr>
          <p:cNvPr id="6" name="Footer Placeholder 5">
            <a:extLst>
              <a:ext uri="{FF2B5EF4-FFF2-40B4-BE49-F238E27FC236}">
                <a16:creationId xmlns:a16="http://schemas.microsoft.com/office/drawing/2014/main" id="{E9847805-C615-4441-CA0B-DD4560B2564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B5993F45-2F15-5318-77AB-1C57C0B7CD65}"/>
              </a:ext>
            </a:extLst>
          </p:cNvPr>
          <p:cNvSpPr>
            <a:spLocks noGrp="1"/>
          </p:cNvSpPr>
          <p:nvPr>
            <p:ph type="sldNum" sz="quarter" idx="12"/>
          </p:nvPr>
        </p:nvSpPr>
        <p:spPr>
          <a:xfrm>
            <a:off x="8610600" y="6356350"/>
            <a:ext cx="2743200" cy="365125"/>
          </a:xfrm>
          <a:prstGeom prst="rect">
            <a:avLst/>
          </a:prstGeom>
        </p:spPr>
        <p:txBody>
          <a:bodyPr/>
          <a:lstStyle/>
          <a:p>
            <a:fld id="{2782F923-6E35-4076-BD61-010825B72078}" type="slidenum">
              <a:rPr lang="en-GB" smtClean="0"/>
              <a:t>‹#›</a:t>
            </a:fld>
            <a:endParaRPr lang="en-GB"/>
          </a:p>
        </p:txBody>
      </p:sp>
    </p:spTree>
    <p:extLst>
      <p:ext uri="{BB962C8B-B14F-4D97-AF65-F5344CB8AC3E}">
        <p14:creationId xmlns:p14="http://schemas.microsoft.com/office/powerpoint/2010/main" val="4106836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DDD1A-5EE0-06EB-7143-E844A7515BC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DF0B76-02A0-7EBB-7C2E-0B264497BFF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04BE3E-A30F-0109-7DFF-D403B8F7725B}"/>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F0AA21B-2974-DE3A-7B01-99150F2F349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1E57EB-7E40-ED2B-1BD6-31FA5257C30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06AD629-4057-F491-14A8-6E9E7BFCBD31}"/>
              </a:ext>
            </a:extLst>
          </p:cNvPr>
          <p:cNvSpPr>
            <a:spLocks noGrp="1"/>
          </p:cNvSpPr>
          <p:nvPr>
            <p:ph type="dt" sz="half" idx="10"/>
          </p:nvPr>
        </p:nvSpPr>
        <p:spPr>
          <a:xfrm>
            <a:off x="838200" y="6356350"/>
            <a:ext cx="2743200" cy="365125"/>
          </a:xfrm>
          <a:prstGeom prst="rect">
            <a:avLst/>
          </a:prstGeom>
        </p:spPr>
        <p:txBody>
          <a:bodyPr/>
          <a:lstStyle/>
          <a:p>
            <a:fld id="{EDEDEDE2-403B-43F6-AB2E-6004F3A8D621}" type="datetimeFigureOut">
              <a:rPr lang="en-GB" smtClean="0"/>
              <a:t>24/04/2025</a:t>
            </a:fld>
            <a:endParaRPr lang="en-GB"/>
          </a:p>
        </p:txBody>
      </p:sp>
      <p:sp>
        <p:nvSpPr>
          <p:cNvPr id="8" name="Footer Placeholder 7">
            <a:extLst>
              <a:ext uri="{FF2B5EF4-FFF2-40B4-BE49-F238E27FC236}">
                <a16:creationId xmlns:a16="http://schemas.microsoft.com/office/drawing/2014/main" id="{ECDFAB36-550B-CB70-C514-81FF9E07481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F8F8CCD1-8A4C-8A34-18E2-E35D6BDE0033}"/>
              </a:ext>
            </a:extLst>
          </p:cNvPr>
          <p:cNvSpPr>
            <a:spLocks noGrp="1"/>
          </p:cNvSpPr>
          <p:nvPr>
            <p:ph type="sldNum" sz="quarter" idx="12"/>
          </p:nvPr>
        </p:nvSpPr>
        <p:spPr>
          <a:xfrm>
            <a:off x="8610600" y="6356350"/>
            <a:ext cx="2743200" cy="365125"/>
          </a:xfrm>
          <a:prstGeom prst="rect">
            <a:avLst/>
          </a:prstGeom>
        </p:spPr>
        <p:txBody>
          <a:bodyPr/>
          <a:lstStyle/>
          <a:p>
            <a:fld id="{2782F923-6E35-4076-BD61-010825B72078}" type="slidenum">
              <a:rPr lang="en-GB" smtClean="0"/>
              <a:t>‹#›</a:t>
            </a:fld>
            <a:endParaRPr lang="en-GB"/>
          </a:p>
        </p:txBody>
      </p:sp>
    </p:spTree>
    <p:extLst>
      <p:ext uri="{BB962C8B-B14F-4D97-AF65-F5344CB8AC3E}">
        <p14:creationId xmlns:p14="http://schemas.microsoft.com/office/powerpoint/2010/main" val="440195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8503F-70BF-3B4E-3BC7-B69FA3BAC1C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0BBDEB-0CC6-6FDA-F507-0A16792BD0F5}"/>
              </a:ext>
            </a:extLst>
          </p:cNvPr>
          <p:cNvSpPr>
            <a:spLocks noGrp="1"/>
          </p:cNvSpPr>
          <p:nvPr>
            <p:ph type="dt" sz="half" idx="10"/>
          </p:nvPr>
        </p:nvSpPr>
        <p:spPr>
          <a:xfrm>
            <a:off x="838200" y="6356350"/>
            <a:ext cx="2743200" cy="365125"/>
          </a:xfrm>
          <a:prstGeom prst="rect">
            <a:avLst/>
          </a:prstGeom>
        </p:spPr>
        <p:txBody>
          <a:bodyPr/>
          <a:lstStyle/>
          <a:p>
            <a:fld id="{EDEDEDE2-403B-43F6-AB2E-6004F3A8D621}" type="datetimeFigureOut">
              <a:rPr lang="en-GB" smtClean="0"/>
              <a:t>24/04/2025</a:t>
            </a:fld>
            <a:endParaRPr lang="en-GB"/>
          </a:p>
        </p:txBody>
      </p:sp>
      <p:sp>
        <p:nvSpPr>
          <p:cNvPr id="4" name="Footer Placeholder 3">
            <a:extLst>
              <a:ext uri="{FF2B5EF4-FFF2-40B4-BE49-F238E27FC236}">
                <a16:creationId xmlns:a16="http://schemas.microsoft.com/office/drawing/2014/main" id="{212ACACD-30FC-37D4-1068-7FDDA5FFDF6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8AB62F37-7BAC-9CDF-8137-5022990237D3}"/>
              </a:ext>
            </a:extLst>
          </p:cNvPr>
          <p:cNvSpPr>
            <a:spLocks noGrp="1"/>
          </p:cNvSpPr>
          <p:nvPr>
            <p:ph type="sldNum" sz="quarter" idx="12"/>
          </p:nvPr>
        </p:nvSpPr>
        <p:spPr>
          <a:xfrm>
            <a:off x="8610600" y="6356350"/>
            <a:ext cx="2743200" cy="365125"/>
          </a:xfrm>
          <a:prstGeom prst="rect">
            <a:avLst/>
          </a:prstGeom>
        </p:spPr>
        <p:txBody>
          <a:bodyPr/>
          <a:lstStyle/>
          <a:p>
            <a:fld id="{2782F923-6E35-4076-BD61-010825B72078}" type="slidenum">
              <a:rPr lang="en-GB" smtClean="0"/>
              <a:t>‹#›</a:t>
            </a:fld>
            <a:endParaRPr lang="en-GB"/>
          </a:p>
        </p:txBody>
      </p:sp>
    </p:spTree>
    <p:extLst>
      <p:ext uri="{BB962C8B-B14F-4D97-AF65-F5344CB8AC3E}">
        <p14:creationId xmlns:p14="http://schemas.microsoft.com/office/powerpoint/2010/main" val="3814303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9374FC-70D7-FA12-2091-1F4907FF1AF8}"/>
              </a:ext>
            </a:extLst>
          </p:cNvPr>
          <p:cNvSpPr>
            <a:spLocks noGrp="1"/>
          </p:cNvSpPr>
          <p:nvPr>
            <p:ph type="dt" sz="half" idx="10"/>
          </p:nvPr>
        </p:nvSpPr>
        <p:spPr>
          <a:xfrm>
            <a:off x="838200" y="6356350"/>
            <a:ext cx="2743200" cy="365125"/>
          </a:xfrm>
          <a:prstGeom prst="rect">
            <a:avLst/>
          </a:prstGeom>
        </p:spPr>
        <p:txBody>
          <a:bodyPr/>
          <a:lstStyle/>
          <a:p>
            <a:fld id="{EDEDEDE2-403B-43F6-AB2E-6004F3A8D621}" type="datetimeFigureOut">
              <a:rPr lang="en-GB" smtClean="0"/>
              <a:t>24/04/2025</a:t>
            </a:fld>
            <a:endParaRPr lang="en-GB"/>
          </a:p>
        </p:txBody>
      </p:sp>
      <p:sp>
        <p:nvSpPr>
          <p:cNvPr id="3" name="Footer Placeholder 2">
            <a:extLst>
              <a:ext uri="{FF2B5EF4-FFF2-40B4-BE49-F238E27FC236}">
                <a16:creationId xmlns:a16="http://schemas.microsoft.com/office/drawing/2014/main" id="{A0D99717-D506-46B4-8C19-F1B711BE8F8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1CE9C0C2-B5DB-76ED-FAD4-9792463BE928}"/>
              </a:ext>
            </a:extLst>
          </p:cNvPr>
          <p:cNvSpPr>
            <a:spLocks noGrp="1"/>
          </p:cNvSpPr>
          <p:nvPr>
            <p:ph type="sldNum" sz="quarter" idx="12"/>
          </p:nvPr>
        </p:nvSpPr>
        <p:spPr>
          <a:xfrm>
            <a:off x="8610600" y="6356350"/>
            <a:ext cx="2743200" cy="365125"/>
          </a:xfrm>
          <a:prstGeom prst="rect">
            <a:avLst/>
          </a:prstGeom>
        </p:spPr>
        <p:txBody>
          <a:bodyPr/>
          <a:lstStyle/>
          <a:p>
            <a:fld id="{2782F923-6E35-4076-BD61-010825B72078}" type="slidenum">
              <a:rPr lang="en-GB" smtClean="0"/>
              <a:t>‹#›</a:t>
            </a:fld>
            <a:endParaRPr lang="en-GB"/>
          </a:p>
        </p:txBody>
      </p:sp>
    </p:spTree>
    <p:extLst>
      <p:ext uri="{BB962C8B-B14F-4D97-AF65-F5344CB8AC3E}">
        <p14:creationId xmlns:p14="http://schemas.microsoft.com/office/powerpoint/2010/main" val="2424993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1EF48-ACA7-4946-F321-3BF63115351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43381FD-E8AB-19A9-9F8E-C22FE3C3A8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B028B2C-9990-577F-92F0-BD4143FED51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645572-A5D5-D9F4-37B6-F98DCBBF2378}"/>
              </a:ext>
            </a:extLst>
          </p:cNvPr>
          <p:cNvSpPr>
            <a:spLocks noGrp="1"/>
          </p:cNvSpPr>
          <p:nvPr>
            <p:ph type="dt" sz="half" idx="10"/>
          </p:nvPr>
        </p:nvSpPr>
        <p:spPr>
          <a:xfrm>
            <a:off x="838200" y="6356350"/>
            <a:ext cx="2743200" cy="365125"/>
          </a:xfrm>
          <a:prstGeom prst="rect">
            <a:avLst/>
          </a:prstGeom>
        </p:spPr>
        <p:txBody>
          <a:bodyPr/>
          <a:lstStyle/>
          <a:p>
            <a:fld id="{EDEDEDE2-403B-43F6-AB2E-6004F3A8D621}" type="datetimeFigureOut">
              <a:rPr lang="en-GB" smtClean="0"/>
              <a:t>24/04/2025</a:t>
            </a:fld>
            <a:endParaRPr lang="en-GB"/>
          </a:p>
        </p:txBody>
      </p:sp>
      <p:sp>
        <p:nvSpPr>
          <p:cNvPr id="6" name="Footer Placeholder 5">
            <a:extLst>
              <a:ext uri="{FF2B5EF4-FFF2-40B4-BE49-F238E27FC236}">
                <a16:creationId xmlns:a16="http://schemas.microsoft.com/office/drawing/2014/main" id="{16D8AD50-8C5C-F4D3-2505-080E7E80887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FE844D3-CE1A-0961-54E1-3E9B53E202B5}"/>
              </a:ext>
            </a:extLst>
          </p:cNvPr>
          <p:cNvSpPr>
            <a:spLocks noGrp="1"/>
          </p:cNvSpPr>
          <p:nvPr>
            <p:ph type="sldNum" sz="quarter" idx="12"/>
          </p:nvPr>
        </p:nvSpPr>
        <p:spPr>
          <a:xfrm>
            <a:off x="8610600" y="6356350"/>
            <a:ext cx="2743200" cy="365125"/>
          </a:xfrm>
          <a:prstGeom prst="rect">
            <a:avLst/>
          </a:prstGeom>
        </p:spPr>
        <p:txBody>
          <a:bodyPr/>
          <a:lstStyle/>
          <a:p>
            <a:fld id="{2782F923-6E35-4076-BD61-010825B72078}" type="slidenum">
              <a:rPr lang="en-GB" smtClean="0"/>
              <a:t>‹#›</a:t>
            </a:fld>
            <a:endParaRPr lang="en-GB"/>
          </a:p>
        </p:txBody>
      </p:sp>
    </p:spTree>
    <p:extLst>
      <p:ext uri="{BB962C8B-B14F-4D97-AF65-F5344CB8AC3E}">
        <p14:creationId xmlns:p14="http://schemas.microsoft.com/office/powerpoint/2010/main" val="4250493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7DC02-26DB-829A-8CA3-C359578A737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FC8554-C156-3868-3FC9-12292DE12B7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DF40BE7-73A9-A0F0-C2B0-79DA2BFD4BD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15FA0A-BDAE-094E-AB96-EE97EC2C5B8B}"/>
              </a:ext>
            </a:extLst>
          </p:cNvPr>
          <p:cNvSpPr>
            <a:spLocks noGrp="1"/>
          </p:cNvSpPr>
          <p:nvPr>
            <p:ph type="dt" sz="half" idx="10"/>
          </p:nvPr>
        </p:nvSpPr>
        <p:spPr>
          <a:xfrm>
            <a:off x="838200" y="6356350"/>
            <a:ext cx="2743200" cy="365125"/>
          </a:xfrm>
          <a:prstGeom prst="rect">
            <a:avLst/>
          </a:prstGeom>
        </p:spPr>
        <p:txBody>
          <a:bodyPr/>
          <a:lstStyle/>
          <a:p>
            <a:fld id="{EDEDEDE2-403B-43F6-AB2E-6004F3A8D621}" type="datetimeFigureOut">
              <a:rPr lang="en-GB" smtClean="0"/>
              <a:t>24/04/2025</a:t>
            </a:fld>
            <a:endParaRPr lang="en-GB"/>
          </a:p>
        </p:txBody>
      </p:sp>
      <p:sp>
        <p:nvSpPr>
          <p:cNvPr id="6" name="Footer Placeholder 5">
            <a:extLst>
              <a:ext uri="{FF2B5EF4-FFF2-40B4-BE49-F238E27FC236}">
                <a16:creationId xmlns:a16="http://schemas.microsoft.com/office/drawing/2014/main" id="{FCDB6455-5D66-628F-E605-ABAE8EAF7A9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BF0F3B5E-32E5-EED0-6440-B4B78B6733B8}"/>
              </a:ext>
            </a:extLst>
          </p:cNvPr>
          <p:cNvSpPr>
            <a:spLocks noGrp="1"/>
          </p:cNvSpPr>
          <p:nvPr>
            <p:ph type="sldNum" sz="quarter" idx="12"/>
          </p:nvPr>
        </p:nvSpPr>
        <p:spPr>
          <a:xfrm>
            <a:off x="8610600" y="6356350"/>
            <a:ext cx="2743200" cy="365125"/>
          </a:xfrm>
          <a:prstGeom prst="rect">
            <a:avLst/>
          </a:prstGeom>
        </p:spPr>
        <p:txBody>
          <a:bodyPr/>
          <a:lstStyle/>
          <a:p>
            <a:fld id="{2782F923-6E35-4076-BD61-010825B72078}" type="slidenum">
              <a:rPr lang="en-GB" smtClean="0"/>
              <a:t>‹#›</a:t>
            </a:fld>
            <a:endParaRPr lang="en-GB"/>
          </a:p>
        </p:txBody>
      </p:sp>
    </p:spTree>
    <p:extLst>
      <p:ext uri="{BB962C8B-B14F-4D97-AF65-F5344CB8AC3E}">
        <p14:creationId xmlns:p14="http://schemas.microsoft.com/office/powerpoint/2010/main" val="3710342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A699231-1C42-1471-3F1F-3A7CACF0E19C}"/>
              </a:ext>
            </a:extLst>
          </p:cNvPr>
          <p:cNvSpPr/>
          <p:nvPr userDrawn="1"/>
        </p:nvSpPr>
        <p:spPr>
          <a:xfrm>
            <a:off x="7711440" y="2153920"/>
            <a:ext cx="4480560" cy="4704080"/>
          </a:xfrm>
          <a:prstGeom prst="rect">
            <a:avLst/>
          </a:prstGeom>
          <a:solidFill>
            <a:srgbClr val="003A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86165456-4A0D-4DC3-B4EE-E3BFF9027534}"/>
              </a:ext>
            </a:extLst>
          </p:cNvPr>
          <p:cNvGrpSpPr/>
          <p:nvPr userDrawn="1"/>
        </p:nvGrpSpPr>
        <p:grpSpPr>
          <a:xfrm>
            <a:off x="7523480" y="0"/>
            <a:ext cx="4775200" cy="2274441"/>
            <a:chOff x="7523480" y="0"/>
            <a:chExt cx="4775200" cy="2274441"/>
          </a:xfrm>
        </p:grpSpPr>
        <p:sp>
          <p:nvSpPr>
            <p:cNvPr id="19" name="Rectangle 18">
              <a:extLst>
                <a:ext uri="{FF2B5EF4-FFF2-40B4-BE49-F238E27FC236}">
                  <a16:creationId xmlns:a16="http://schemas.microsoft.com/office/drawing/2014/main" id="{CAE2591E-F010-22C1-9AC0-AB515437E7F4}"/>
                </a:ext>
              </a:extLst>
            </p:cNvPr>
            <p:cNvSpPr/>
            <p:nvPr userDrawn="1"/>
          </p:nvSpPr>
          <p:spPr>
            <a:xfrm>
              <a:off x="7711440" y="19210"/>
              <a:ext cx="4480560" cy="2134710"/>
            </a:xfrm>
            <a:prstGeom prst="rect">
              <a:avLst/>
            </a:prstGeom>
            <a:solidFill>
              <a:srgbClr val="545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A6BC0097-13EF-8D7F-8821-2379C92AF5F0}"/>
                </a:ext>
              </a:extLst>
            </p:cNvPr>
            <p:cNvGrpSpPr/>
            <p:nvPr userDrawn="1"/>
          </p:nvGrpSpPr>
          <p:grpSpPr>
            <a:xfrm>
              <a:off x="7523480" y="0"/>
              <a:ext cx="4775200" cy="2274441"/>
              <a:chOff x="7523480" y="0"/>
              <a:chExt cx="4775200" cy="2274441"/>
            </a:xfrm>
          </p:grpSpPr>
          <p:sp>
            <p:nvSpPr>
              <p:cNvPr id="9" name="Rectangle 8">
                <a:extLst>
                  <a:ext uri="{FF2B5EF4-FFF2-40B4-BE49-F238E27FC236}">
                    <a16:creationId xmlns:a16="http://schemas.microsoft.com/office/drawing/2014/main" id="{73B10CE4-8D1F-3D5B-DC04-4BF4459A5C8D}"/>
                  </a:ext>
                </a:extLst>
              </p:cNvPr>
              <p:cNvSpPr/>
              <p:nvPr userDrawn="1"/>
            </p:nvSpPr>
            <p:spPr>
              <a:xfrm>
                <a:off x="7711441" y="0"/>
                <a:ext cx="4480560" cy="2153920"/>
              </a:xfrm>
              <a:prstGeom prst="rect">
                <a:avLst/>
              </a:prstGeom>
              <a:solidFill>
                <a:schemeClr val="accent6">
                  <a:lumMod val="75000"/>
                  <a:alpha val="7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Gill Sans MT" panose="020B0502020104020203" pitchFamily="34" charset="0"/>
                </a:endParaRPr>
              </a:p>
            </p:txBody>
          </p:sp>
          <p:sp>
            <p:nvSpPr>
              <p:cNvPr id="15" name="TextBox 14">
                <a:extLst>
                  <a:ext uri="{FF2B5EF4-FFF2-40B4-BE49-F238E27FC236}">
                    <a16:creationId xmlns:a16="http://schemas.microsoft.com/office/drawing/2014/main" id="{D82E7B32-3752-4D7B-9037-3B06238D9D7E}"/>
                  </a:ext>
                </a:extLst>
              </p:cNvPr>
              <p:cNvSpPr txBox="1"/>
              <p:nvPr userDrawn="1"/>
            </p:nvSpPr>
            <p:spPr>
              <a:xfrm>
                <a:off x="7523480" y="58450"/>
                <a:ext cx="4775200" cy="2215991"/>
              </a:xfrm>
              <a:prstGeom prst="rect">
                <a:avLst/>
              </a:prstGeom>
              <a:noFill/>
            </p:spPr>
            <p:txBody>
              <a:bodyPr wrap="square" rtlCol="0">
                <a:spAutoFit/>
              </a:bodyPr>
              <a:lstStyle/>
              <a:p>
                <a:pPr algn="ctr"/>
                <a:r>
                  <a:rPr lang="en-GB" sz="13800" b="1" dirty="0">
                    <a:solidFill>
                      <a:srgbClr val="00461D"/>
                    </a:solidFill>
                    <a:latin typeface="Bahnschrift SemiBold Condensed" panose="020B0502040204020203" pitchFamily="34" charset="0"/>
                  </a:rPr>
                  <a:t>TO </a:t>
                </a:r>
                <a:r>
                  <a:rPr lang="en-GB" sz="13800" b="1" dirty="0">
                    <a:ln>
                      <a:noFill/>
                    </a:ln>
                    <a:solidFill>
                      <a:srgbClr val="00461D"/>
                    </a:solidFill>
                    <a:latin typeface="Bahnschrift SemiBold Condensed" panose="020B0502040204020203" pitchFamily="34" charset="0"/>
                  </a:rPr>
                  <a:t>LET</a:t>
                </a:r>
              </a:p>
            </p:txBody>
          </p:sp>
        </p:grpSp>
      </p:grpSp>
      <p:pic>
        <p:nvPicPr>
          <p:cNvPr id="35" name="Picture 34" descr="A green background with white text&#10;&#10;AI-generated content may be incorrect.">
            <a:extLst>
              <a:ext uri="{FF2B5EF4-FFF2-40B4-BE49-F238E27FC236}">
                <a16:creationId xmlns:a16="http://schemas.microsoft.com/office/drawing/2014/main" id="{AB757F1A-8E27-4F30-AF37-57ED561581D0}"/>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926320" y="5854459"/>
            <a:ext cx="2250831" cy="1003541"/>
          </a:xfrm>
          <a:prstGeom prst="rect">
            <a:avLst/>
          </a:prstGeom>
        </p:spPr>
      </p:pic>
    </p:spTree>
    <p:extLst>
      <p:ext uri="{BB962C8B-B14F-4D97-AF65-F5344CB8AC3E}">
        <p14:creationId xmlns:p14="http://schemas.microsoft.com/office/powerpoint/2010/main" val="3826334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60B1DF-8D94-DC8D-3374-58B076ECF803}"/>
              </a:ext>
            </a:extLst>
          </p:cNvPr>
          <p:cNvSpPr/>
          <p:nvPr userDrawn="1"/>
        </p:nvSpPr>
        <p:spPr>
          <a:xfrm>
            <a:off x="7711440" y="0"/>
            <a:ext cx="4480560" cy="6858000"/>
          </a:xfrm>
          <a:prstGeom prst="rect">
            <a:avLst/>
          </a:prstGeom>
          <a:solidFill>
            <a:srgbClr val="003A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A green background with white text&#10;&#10;AI-generated content may be incorrect.">
            <a:extLst>
              <a:ext uri="{FF2B5EF4-FFF2-40B4-BE49-F238E27FC236}">
                <a16:creationId xmlns:a16="http://schemas.microsoft.com/office/drawing/2014/main" id="{A276C5D9-A706-F8AE-0FCE-4CE02C0FFAC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926320" y="5854459"/>
            <a:ext cx="2250831" cy="1003541"/>
          </a:xfrm>
          <a:prstGeom prst="rect">
            <a:avLst/>
          </a:prstGeom>
        </p:spPr>
      </p:pic>
    </p:spTree>
    <p:extLst>
      <p:ext uri="{BB962C8B-B14F-4D97-AF65-F5344CB8AC3E}">
        <p14:creationId xmlns:p14="http://schemas.microsoft.com/office/powerpoint/2010/main" val="3638350261"/>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adrian.priest@clintondevon.com" TargetMode="External"/><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hyperlink" Target="mailto:mail@clintondevon.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CE2CE2F-78D5-FBC5-2843-C491F9C1CBF4}"/>
              </a:ext>
            </a:extLst>
          </p:cNvPr>
          <p:cNvSpPr txBox="1"/>
          <p:nvPr/>
        </p:nvSpPr>
        <p:spPr>
          <a:xfrm>
            <a:off x="7764781" y="4135638"/>
            <a:ext cx="4480559" cy="1477328"/>
          </a:xfrm>
          <a:prstGeom prst="rect">
            <a:avLst/>
          </a:prstGeom>
          <a:noFill/>
        </p:spPr>
        <p:txBody>
          <a:bodyPr wrap="square" rtlCol="0">
            <a:spAutoFit/>
          </a:bodyPr>
          <a:lstStyle/>
          <a:p>
            <a:pPr marL="285750" indent="-285750" algn="l">
              <a:buFont typeface="Wingdings" panose="05000000000000000000" pitchFamily="2" charset="2"/>
              <a:buChar char="§"/>
            </a:pPr>
            <a:r>
              <a:rPr lang="en-GB" dirty="0">
                <a:solidFill>
                  <a:schemeClr val="bg1"/>
                </a:solidFill>
                <a:latin typeface="Bahnschrift Light SemiCondensed" panose="020B0502040204020203" pitchFamily="34" charset="0"/>
              </a:rPr>
              <a:t>Modern light industrial unit</a:t>
            </a:r>
          </a:p>
          <a:p>
            <a:pPr marL="285750" indent="-285750" algn="l">
              <a:buFont typeface="Wingdings" panose="05000000000000000000" pitchFamily="2" charset="2"/>
              <a:buChar char="§"/>
            </a:pPr>
            <a:r>
              <a:rPr lang="en-GB" dirty="0">
                <a:solidFill>
                  <a:schemeClr val="bg1"/>
                </a:solidFill>
                <a:latin typeface="Bahnschrift Light SemiCondensed" panose="020B0502040204020203" pitchFamily="34" charset="0"/>
              </a:rPr>
              <a:t>Established Industrial estate</a:t>
            </a:r>
          </a:p>
          <a:p>
            <a:pPr marL="285750" indent="-285750" algn="l">
              <a:buFont typeface="Wingdings" panose="05000000000000000000" pitchFamily="2" charset="2"/>
              <a:buChar char="§"/>
            </a:pPr>
            <a:r>
              <a:rPr lang="en-GB" dirty="0">
                <a:solidFill>
                  <a:schemeClr val="bg1"/>
                </a:solidFill>
                <a:latin typeface="Bahnschrift Light SemiCondensed" panose="020B0502040204020203" pitchFamily="34" charset="0"/>
              </a:rPr>
              <a:t>Suitable for a variety of uses, subject to consents</a:t>
            </a:r>
          </a:p>
          <a:p>
            <a:pPr marL="285750" indent="-285750" algn="l">
              <a:buFont typeface="Wingdings" panose="05000000000000000000" pitchFamily="2" charset="2"/>
              <a:buChar char="§"/>
            </a:pPr>
            <a:r>
              <a:rPr lang="en-GB" dirty="0">
                <a:solidFill>
                  <a:schemeClr val="bg1"/>
                </a:solidFill>
                <a:latin typeface="Bahnschrift Light SemiCondensed" panose="020B0502040204020203" pitchFamily="34" charset="0"/>
              </a:rPr>
              <a:t>£8,950 per annum exclusive</a:t>
            </a:r>
          </a:p>
        </p:txBody>
      </p:sp>
      <p:sp>
        <p:nvSpPr>
          <p:cNvPr id="23" name="TextBox 22">
            <a:extLst>
              <a:ext uri="{FF2B5EF4-FFF2-40B4-BE49-F238E27FC236}">
                <a16:creationId xmlns:a16="http://schemas.microsoft.com/office/drawing/2014/main" id="{A77438EF-C34F-406E-3D5F-13E083049232}"/>
              </a:ext>
            </a:extLst>
          </p:cNvPr>
          <p:cNvSpPr txBox="1"/>
          <p:nvPr/>
        </p:nvSpPr>
        <p:spPr>
          <a:xfrm>
            <a:off x="7500801" y="3353166"/>
            <a:ext cx="4775200" cy="461665"/>
          </a:xfrm>
          <a:prstGeom prst="rect">
            <a:avLst/>
          </a:prstGeom>
          <a:noFill/>
        </p:spPr>
        <p:txBody>
          <a:bodyPr wrap="square" rtlCol="0">
            <a:spAutoFit/>
          </a:bodyPr>
          <a:lstStyle/>
          <a:p>
            <a:pPr algn="ctr"/>
            <a:r>
              <a:rPr lang="en-GB" sz="2400" b="1" normalizeH="1" dirty="0">
                <a:solidFill>
                  <a:schemeClr val="bg1"/>
                </a:solidFill>
                <a:latin typeface="Bahnschrift Light Condensed" panose="020B0502040204020203" pitchFamily="34" charset="0"/>
              </a:rPr>
              <a:t>1226</a:t>
            </a:r>
            <a:r>
              <a:rPr lang="en-GB" sz="2400" b="1" normalizeH="1" baseline="0" dirty="0">
                <a:ln>
                  <a:noFill/>
                </a:ln>
                <a:solidFill>
                  <a:schemeClr val="bg1"/>
                </a:solidFill>
                <a:latin typeface="Bahnschrift Light Condensed" panose="020B0502040204020203" pitchFamily="34" charset="0"/>
              </a:rPr>
              <a:t> SQ FT ( 114 SQ M)</a:t>
            </a:r>
          </a:p>
        </p:txBody>
      </p:sp>
      <p:pic>
        <p:nvPicPr>
          <p:cNvPr id="3" name="Picture 2" descr="A building with a trailer and a truck&#10;&#10;AI-generated content may be incorrect.">
            <a:extLst>
              <a:ext uri="{FF2B5EF4-FFF2-40B4-BE49-F238E27FC236}">
                <a16:creationId xmlns:a16="http://schemas.microsoft.com/office/drawing/2014/main" id="{167FB110-6C61-1CB1-9AE4-6D996F4DA5E4}"/>
              </a:ext>
            </a:extLst>
          </p:cNvPr>
          <p:cNvPicPr>
            <a:picLocks noChangeAspect="1"/>
          </p:cNvPicPr>
          <p:nvPr/>
        </p:nvPicPr>
        <p:blipFill>
          <a:blip r:embed="rId2">
            <a:extLst>
              <a:ext uri="{28A0092B-C50C-407E-A947-70E740481C1C}">
                <a14:useLocalDpi xmlns:a14="http://schemas.microsoft.com/office/drawing/2010/main" val="0"/>
              </a:ext>
            </a:extLst>
          </a:blip>
          <a:srcRect l="10060" r="5023"/>
          <a:stretch/>
        </p:blipFill>
        <p:spPr>
          <a:xfrm>
            <a:off x="0" y="0"/>
            <a:ext cx="7764781" cy="6858000"/>
          </a:xfrm>
          <a:prstGeom prst="rect">
            <a:avLst/>
          </a:prstGeom>
        </p:spPr>
      </p:pic>
      <p:sp>
        <p:nvSpPr>
          <p:cNvPr id="21" name="TextBox 20">
            <a:extLst>
              <a:ext uri="{FF2B5EF4-FFF2-40B4-BE49-F238E27FC236}">
                <a16:creationId xmlns:a16="http://schemas.microsoft.com/office/drawing/2014/main" id="{B4D12D46-7CDA-A838-8A13-9E03932B5348}"/>
              </a:ext>
            </a:extLst>
          </p:cNvPr>
          <p:cNvSpPr txBox="1"/>
          <p:nvPr/>
        </p:nvSpPr>
        <p:spPr>
          <a:xfrm>
            <a:off x="263979" y="5200721"/>
            <a:ext cx="7236822" cy="1015663"/>
          </a:xfrm>
          <a:prstGeom prst="rect">
            <a:avLst/>
          </a:prstGeom>
          <a:noFill/>
        </p:spPr>
        <p:txBody>
          <a:bodyPr wrap="square" rtlCol="0">
            <a:spAutoFit/>
          </a:bodyPr>
          <a:lstStyle/>
          <a:p>
            <a:pPr algn="ctr"/>
            <a:r>
              <a:rPr lang="en-GB" sz="6000" b="1" dirty="0">
                <a:solidFill>
                  <a:schemeClr val="bg1"/>
                </a:solidFill>
                <a:latin typeface="Bahnschrift SemiBold Condensed" panose="020B0502040204020203" pitchFamily="34" charset="0"/>
              </a:rPr>
              <a:t>UNIT 4, THE OLD SAWMILLS</a:t>
            </a:r>
            <a:endParaRPr lang="en-GB" sz="6000" b="1" dirty="0">
              <a:ln>
                <a:noFill/>
              </a:ln>
              <a:solidFill>
                <a:schemeClr val="bg1"/>
              </a:solidFill>
              <a:latin typeface="Bahnschrift SemiBold Condensed" panose="020B0502040204020203" pitchFamily="34" charset="0"/>
            </a:endParaRPr>
          </a:p>
        </p:txBody>
      </p:sp>
      <p:sp>
        <p:nvSpPr>
          <p:cNvPr id="4" name="TextBox 3">
            <a:extLst>
              <a:ext uri="{FF2B5EF4-FFF2-40B4-BE49-F238E27FC236}">
                <a16:creationId xmlns:a16="http://schemas.microsoft.com/office/drawing/2014/main" id="{29EFCA37-77DA-86BE-79DA-32740DE86376}"/>
              </a:ext>
            </a:extLst>
          </p:cNvPr>
          <p:cNvSpPr txBox="1"/>
          <p:nvPr/>
        </p:nvSpPr>
        <p:spPr>
          <a:xfrm>
            <a:off x="7711441" y="2171114"/>
            <a:ext cx="4480559" cy="923330"/>
          </a:xfrm>
          <a:prstGeom prst="rect">
            <a:avLst/>
          </a:prstGeom>
          <a:noFill/>
        </p:spPr>
        <p:txBody>
          <a:bodyPr wrap="square" rtlCol="0">
            <a:spAutoFit/>
          </a:bodyPr>
          <a:lstStyle/>
          <a:p>
            <a:pPr algn="ctr"/>
            <a:r>
              <a:rPr lang="en-GB" sz="5400" b="1" dirty="0">
                <a:ln>
                  <a:noFill/>
                </a:ln>
                <a:solidFill>
                  <a:schemeClr val="bg1"/>
                </a:solidFill>
                <a:latin typeface="Bahnschrift SemiBold Condensed" panose="020B0502040204020203" pitchFamily="34" charset="0"/>
              </a:rPr>
              <a:t>COMMERCIAL UNIT</a:t>
            </a:r>
          </a:p>
        </p:txBody>
      </p:sp>
      <p:sp>
        <p:nvSpPr>
          <p:cNvPr id="5" name="TextBox 4">
            <a:extLst>
              <a:ext uri="{FF2B5EF4-FFF2-40B4-BE49-F238E27FC236}">
                <a16:creationId xmlns:a16="http://schemas.microsoft.com/office/drawing/2014/main" id="{EF9C25D3-32F8-C62F-6ADA-96620DB19DCD}"/>
              </a:ext>
            </a:extLst>
          </p:cNvPr>
          <p:cNvSpPr txBox="1"/>
          <p:nvPr/>
        </p:nvSpPr>
        <p:spPr>
          <a:xfrm>
            <a:off x="447221" y="6075526"/>
            <a:ext cx="6870337" cy="461665"/>
          </a:xfrm>
          <a:prstGeom prst="rect">
            <a:avLst/>
          </a:prstGeom>
          <a:noFill/>
        </p:spPr>
        <p:txBody>
          <a:bodyPr wrap="square" rtlCol="0">
            <a:spAutoFit/>
          </a:bodyPr>
          <a:lstStyle/>
          <a:p>
            <a:pPr algn="ctr"/>
            <a:r>
              <a:rPr lang="en-GB" sz="2400" b="1" normalizeH="1" dirty="0" err="1">
                <a:solidFill>
                  <a:schemeClr val="bg1"/>
                </a:solidFill>
                <a:latin typeface="Bahnschrift Light Condensed" panose="020B0502040204020203" pitchFamily="34" charset="0"/>
              </a:rPr>
              <a:t>Hawkerland</a:t>
            </a:r>
            <a:r>
              <a:rPr lang="en-GB" sz="2400" b="1" normalizeH="1" dirty="0">
                <a:solidFill>
                  <a:schemeClr val="bg1"/>
                </a:solidFill>
                <a:latin typeface="Bahnschrift Light Condensed" panose="020B0502040204020203" pitchFamily="34" charset="0"/>
              </a:rPr>
              <a:t> Road, </a:t>
            </a:r>
            <a:r>
              <a:rPr lang="en-GB" sz="2400" b="1" normalizeH="1" dirty="0" err="1">
                <a:solidFill>
                  <a:schemeClr val="bg1"/>
                </a:solidFill>
                <a:latin typeface="Bahnschrift Light Condensed" panose="020B0502040204020203" pitchFamily="34" charset="0"/>
              </a:rPr>
              <a:t>Colaton</a:t>
            </a:r>
            <a:r>
              <a:rPr lang="en-GB" sz="2400" b="1" normalizeH="1" dirty="0">
                <a:solidFill>
                  <a:schemeClr val="bg1"/>
                </a:solidFill>
                <a:latin typeface="Bahnschrift Light Condensed" panose="020B0502040204020203" pitchFamily="34" charset="0"/>
              </a:rPr>
              <a:t> Raleigh, Sidmouth, EX10 0HP</a:t>
            </a:r>
            <a:endParaRPr lang="en-GB" sz="2400" b="1" normalizeH="1" baseline="0" dirty="0">
              <a:ln>
                <a:noFill/>
              </a:ln>
              <a:solidFill>
                <a:schemeClr val="bg1"/>
              </a:solidFill>
              <a:latin typeface="Bahnschrift Light Condensed" panose="020B0502040204020203" pitchFamily="34" charset="0"/>
            </a:endParaRPr>
          </a:p>
        </p:txBody>
      </p:sp>
    </p:spTree>
    <p:extLst>
      <p:ext uri="{BB962C8B-B14F-4D97-AF65-F5344CB8AC3E}">
        <p14:creationId xmlns:p14="http://schemas.microsoft.com/office/powerpoint/2010/main" val="1193306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DE386C-758B-1E7B-B5D4-96A60DEFA85B}"/>
              </a:ext>
            </a:extLst>
          </p:cNvPr>
          <p:cNvSpPr/>
          <p:nvPr/>
        </p:nvSpPr>
        <p:spPr>
          <a:xfrm>
            <a:off x="0" y="0"/>
            <a:ext cx="81280" cy="6858000"/>
          </a:xfrm>
          <a:prstGeom prst="rect">
            <a:avLst/>
          </a:prstGeom>
          <a:solidFill>
            <a:srgbClr val="4176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87C3B9C7-A8A6-D00E-82E2-3C67B178C9AD}"/>
              </a:ext>
            </a:extLst>
          </p:cNvPr>
          <p:cNvSpPr txBox="1"/>
          <p:nvPr/>
        </p:nvSpPr>
        <p:spPr>
          <a:xfrm>
            <a:off x="7799976" y="0"/>
            <a:ext cx="4206241" cy="1831271"/>
          </a:xfrm>
          <a:prstGeom prst="rect">
            <a:avLst/>
          </a:prstGeom>
          <a:noFill/>
        </p:spPr>
        <p:txBody>
          <a:bodyPr wrap="square" rtlCol="0">
            <a:spAutoFit/>
          </a:bodyPr>
          <a:lstStyle/>
          <a:p>
            <a:r>
              <a:rPr lang="en-GB" sz="1200" b="1" normalizeH="1" dirty="0">
                <a:solidFill>
                  <a:schemeClr val="bg1"/>
                </a:solidFill>
                <a:latin typeface="Bahnschrift Light SemiCondensed" panose="020B0502040204020203" pitchFamily="34" charset="0"/>
                <a:cs typeface="Arial" panose="020B0604020202020204" pitchFamily="34" charset="0"/>
              </a:rPr>
              <a:t>DESCRIPTION</a:t>
            </a:r>
            <a:endParaRPr kumimoji="0" lang="en-GB" sz="1200" b="0" i="0" u="none" strike="noStrike" kern="1200" cap="none" spc="0" normalizeH="0" baseline="0" noProof="0" dirty="0">
              <a:ln>
                <a:noFill/>
              </a:ln>
              <a:solidFill>
                <a:prstClr val="white"/>
              </a:solidFill>
              <a:effectLst/>
              <a:uLnTx/>
              <a:uFillTx/>
              <a:latin typeface="Bahnschrift Light SemiCondensed"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Bahnschrift Light SemiCondensed" panose="020B0502040204020203" pitchFamily="34" charset="0"/>
              </a:rPr>
              <a:t>A modern purpose built light industrial unit of </a:t>
            </a:r>
            <a:r>
              <a:rPr kumimoji="0" lang="en-GB" sz="1100" b="0" i="0" u="none" strike="noStrike" kern="1200" cap="none" spc="0" normalizeH="0" baseline="0" noProof="0" dirty="0" err="1">
                <a:ln>
                  <a:noFill/>
                </a:ln>
                <a:solidFill>
                  <a:prstClr val="white"/>
                </a:solidFill>
                <a:effectLst/>
                <a:uLnTx/>
                <a:uFillTx/>
                <a:latin typeface="Bahnschrift Light SemiCondensed" panose="020B0502040204020203" pitchFamily="34" charset="0"/>
              </a:rPr>
              <a:t>clearspan</a:t>
            </a:r>
            <a:r>
              <a:rPr kumimoji="0" lang="en-GB" sz="1100" b="0" i="0" u="none" strike="noStrike" kern="1200" cap="none" spc="0" normalizeH="0" baseline="0" noProof="0" dirty="0">
                <a:ln>
                  <a:noFill/>
                </a:ln>
                <a:solidFill>
                  <a:prstClr val="white"/>
                </a:solidFill>
                <a:effectLst/>
                <a:uLnTx/>
                <a:uFillTx/>
                <a:latin typeface="Bahnschrift Light SemiCondensed" panose="020B0502040204020203" pitchFamily="34" charset="0"/>
              </a:rPr>
              <a:t> design with insulated walls and mono pitched roof.  The unit has the benefit of two steel roller shutter doors each with a width of  7ft 3” (2.15m) and a height of 10’ 8” (3.27 m).  The unit has a maximum eaves height of 16’ 11” (5.16m) reducing to 11’ 9” (3.59m) at the rear.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Aptos" panose="02110004020202020204"/>
              <a:ea typeface="+mn-ea"/>
              <a:cs typeface="+mn-cs"/>
            </a:endParaRPr>
          </a:p>
          <a:p>
            <a:endParaRPr lang="en-GB" sz="1100" b="1" normalizeH="1" dirty="0">
              <a:solidFill>
                <a:schemeClr val="bg1"/>
              </a:solidFill>
              <a:cs typeface="Arial" panose="020B0604020202020204" pitchFamily="34" charset="0"/>
            </a:endParaRPr>
          </a:p>
          <a:p>
            <a:endParaRPr lang="en-GB" sz="1400" b="1" normalizeH="1" baseline="0" dirty="0">
              <a:ln>
                <a:noFill/>
              </a:ln>
              <a:solidFill>
                <a:schemeClr val="bg1"/>
              </a:solidFill>
              <a:cs typeface="Arial" panose="020B0604020202020204" pitchFamily="34" charset="0"/>
            </a:endParaRPr>
          </a:p>
        </p:txBody>
      </p:sp>
      <p:sp>
        <p:nvSpPr>
          <p:cNvPr id="3" name="TextBox 2">
            <a:extLst>
              <a:ext uri="{FF2B5EF4-FFF2-40B4-BE49-F238E27FC236}">
                <a16:creationId xmlns:a16="http://schemas.microsoft.com/office/drawing/2014/main" id="{CD37586E-072B-1653-B4A3-B5D228DD6342}"/>
              </a:ext>
            </a:extLst>
          </p:cNvPr>
          <p:cNvSpPr txBox="1"/>
          <p:nvPr/>
        </p:nvSpPr>
        <p:spPr>
          <a:xfrm>
            <a:off x="7793696" y="1059344"/>
            <a:ext cx="4206241" cy="1184940"/>
          </a:xfrm>
          <a:prstGeom prst="rect">
            <a:avLst/>
          </a:prstGeom>
          <a:noFill/>
        </p:spPr>
        <p:txBody>
          <a:bodyPr wrap="square" rtlCol="0">
            <a:spAutoFit/>
          </a:bodyPr>
          <a:lstStyle/>
          <a:p>
            <a:r>
              <a:rPr lang="en-GB" sz="1200" b="1" normalizeH="1" dirty="0">
                <a:solidFill>
                  <a:schemeClr val="bg1"/>
                </a:solidFill>
                <a:latin typeface="Bahnschrift Light SemiCondensed" panose="020B0502040204020203" pitchFamily="34" charset="0"/>
                <a:cs typeface="Arial" panose="020B0604020202020204" pitchFamily="34" charset="0"/>
              </a:rPr>
              <a:t>ACCOMODATION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Bahnschrift Light SemiCondensed" panose="020B0502040204020203" pitchFamily="34" charset="0"/>
              </a:rPr>
              <a:t>The accommodation is arranged over one floor and includes two personal front entrance doors, two emergency exit doors and a washroom/</a:t>
            </a:r>
            <a:r>
              <a:rPr kumimoji="0" lang="en-GB" sz="1100" b="0" i="0" u="none" strike="noStrike" kern="1200" cap="none" spc="0" normalizeH="0" baseline="0" noProof="0" dirty="0" err="1">
                <a:ln>
                  <a:noFill/>
                </a:ln>
                <a:solidFill>
                  <a:prstClr val="white"/>
                </a:solidFill>
                <a:effectLst/>
                <a:uLnTx/>
                <a:uFillTx/>
                <a:latin typeface="Bahnschrift Light SemiCondensed" panose="020B0502040204020203" pitchFamily="34" charset="0"/>
              </a:rPr>
              <a:t>wc</a:t>
            </a:r>
            <a:r>
              <a:rPr kumimoji="0" lang="en-GB" sz="1100" b="0" i="0" u="none" strike="noStrike" kern="1200" cap="none" spc="0" normalizeH="0" baseline="0" noProof="0" dirty="0">
                <a:ln>
                  <a:noFill/>
                </a:ln>
                <a:solidFill>
                  <a:prstClr val="white"/>
                </a:solidFill>
                <a:effectLst/>
                <a:uLnTx/>
                <a:uFillTx/>
                <a:latin typeface="Bahnschrift Light SemiCondensed" panose="020B0502040204020203" pitchFamily="34" charset="0"/>
              </a:rPr>
              <a:t> on each side  of the unit.</a:t>
            </a:r>
          </a:p>
          <a:p>
            <a:endParaRPr lang="en-GB" sz="1000" normalizeH="1" dirty="0">
              <a:solidFill>
                <a:schemeClr val="bg1"/>
              </a:solidFill>
              <a:latin typeface="Bahnschrift Light SemiCondensed" panose="020B0502040204020203" pitchFamily="34" charset="0"/>
              <a:cs typeface="Arial" panose="020B0604020202020204" pitchFamily="34" charset="0"/>
            </a:endParaRPr>
          </a:p>
          <a:p>
            <a:endParaRPr lang="en-GB" sz="1600" normalizeH="1" baseline="0" dirty="0">
              <a:ln>
                <a:noFill/>
              </a:ln>
              <a:solidFill>
                <a:schemeClr val="bg1"/>
              </a:solidFill>
              <a:latin typeface="Bahnschrift Light Condensed" panose="020B0502040204020203" pitchFamily="34" charset="0"/>
            </a:endParaRPr>
          </a:p>
        </p:txBody>
      </p:sp>
      <p:graphicFrame>
        <p:nvGraphicFramePr>
          <p:cNvPr id="4" name="Content Placeholder 7">
            <a:extLst>
              <a:ext uri="{FF2B5EF4-FFF2-40B4-BE49-F238E27FC236}">
                <a16:creationId xmlns:a16="http://schemas.microsoft.com/office/drawing/2014/main" id="{6998F9D4-D717-9B58-71E1-449C6A84650B}"/>
              </a:ext>
            </a:extLst>
          </p:cNvPr>
          <p:cNvGraphicFramePr>
            <a:graphicFrameLocks/>
          </p:cNvGraphicFramePr>
          <p:nvPr>
            <p:extLst>
              <p:ext uri="{D42A27DB-BD31-4B8C-83A1-F6EECF244321}">
                <p14:modId xmlns:p14="http://schemas.microsoft.com/office/powerpoint/2010/main" val="1140305193"/>
              </p:ext>
            </p:extLst>
          </p:nvPr>
        </p:nvGraphicFramePr>
        <p:xfrm>
          <a:off x="7807144" y="1825504"/>
          <a:ext cx="3182716" cy="415468"/>
        </p:xfrm>
        <a:graphic>
          <a:graphicData uri="http://schemas.openxmlformats.org/drawingml/2006/table">
            <a:tbl>
              <a:tblPr firstRow="1" bandRow="1">
                <a:tableStyleId>{2D5ABB26-0587-4C30-8999-92F81FD0307C}</a:tableStyleId>
              </a:tblPr>
              <a:tblGrid>
                <a:gridCol w="1517760">
                  <a:extLst>
                    <a:ext uri="{9D8B030D-6E8A-4147-A177-3AD203B41FA5}">
                      <a16:colId xmlns:a16="http://schemas.microsoft.com/office/drawing/2014/main" val="2714202508"/>
                    </a:ext>
                  </a:extLst>
                </a:gridCol>
                <a:gridCol w="868680">
                  <a:extLst>
                    <a:ext uri="{9D8B030D-6E8A-4147-A177-3AD203B41FA5}">
                      <a16:colId xmlns:a16="http://schemas.microsoft.com/office/drawing/2014/main" val="3115360958"/>
                    </a:ext>
                  </a:extLst>
                </a:gridCol>
                <a:gridCol w="796276">
                  <a:extLst>
                    <a:ext uri="{9D8B030D-6E8A-4147-A177-3AD203B41FA5}">
                      <a16:colId xmlns:a16="http://schemas.microsoft.com/office/drawing/2014/main" val="664992447"/>
                    </a:ext>
                  </a:extLst>
                </a:gridCol>
              </a:tblGrid>
              <a:tr h="274265">
                <a:tc>
                  <a:txBody>
                    <a:bodyPr/>
                    <a:lstStyle/>
                    <a:p>
                      <a:r>
                        <a:rPr lang="en-GB" sz="1100" dirty="0">
                          <a:solidFill>
                            <a:schemeClr val="bg1"/>
                          </a:solidFill>
                          <a:latin typeface="Bahnschrift Light SemiCondensed" panose="020B0502040204020203" pitchFamily="34" charset="0"/>
                        </a:rPr>
                        <a:t>Gross internal Area:</a:t>
                      </a:r>
                    </a:p>
                    <a:p>
                      <a:endParaRPr lang="en-GB" sz="1100" dirty="0">
                        <a:solidFill>
                          <a:schemeClr val="bg1"/>
                        </a:solidFill>
                      </a:endParaRPr>
                    </a:p>
                  </a:txBody>
                  <a:tcPr marL="80189" marR="80189" marT="40094" marB="40094"/>
                </a:tc>
                <a:tc>
                  <a:txBody>
                    <a:bodyPr/>
                    <a:lstStyle/>
                    <a:p>
                      <a:r>
                        <a:rPr lang="en-GB" sz="1100" dirty="0">
                          <a:solidFill>
                            <a:schemeClr val="bg1"/>
                          </a:solidFill>
                          <a:latin typeface="Bahnschrift Light SemiCondensed" panose="020B0502040204020203" pitchFamily="34" charset="0"/>
                        </a:rPr>
                        <a:t>1226  </a:t>
                      </a:r>
                      <a:r>
                        <a:rPr lang="en-GB" sz="1100" dirty="0" err="1">
                          <a:solidFill>
                            <a:schemeClr val="bg1"/>
                          </a:solidFill>
                          <a:latin typeface="Bahnschrift Light SemiCondensed" panose="020B0502040204020203" pitchFamily="34" charset="0"/>
                        </a:rPr>
                        <a:t>sq</a:t>
                      </a:r>
                      <a:r>
                        <a:rPr lang="en-GB" sz="1100" dirty="0">
                          <a:solidFill>
                            <a:schemeClr val="bg1"/>
                          </a:solidFill>
                          <a:latin typeface="Bahnschrift Light SemiCondensed" panose="020B0502040204020203" pitchFamily="34" charset="0"/>
                        </a:rPr>
                        <a:t> ft</a:t>
                      </a:r>
                    </a:p>
                  </a:txBody>
                  <a:tcPr marL="80189" marR="80189" marT="40094" marB="40094"/>
                </a:tc>
                <a:tc>
                  <a:txBody>
                    <a:bodyPr/>
                    <a:lstStyle/>
                    <a:p>
                      <a:r>
                        <a:rPr lang="en-GB" sz="1100" dirty="0">
                          <a:solidFill>
                            <a:schemeClr val="bg1"/>
                          </a:solidFill>
                          <a:latin typeface="Bahnschrift Light SemiCondensed" panose="020B0502040204020203" pitchFamily="34" charset="0"/>
                        </a:rPr>
                        <a:t>(114 </a:t>
                      </a:r>
                      <a:r>
                        <a:rPr lang="en-GB" sz="1100" dirty="0" err="1">
                          <a:solidFill>
                            <a:schemeClr val="bg1"/>
                          </a:solidFill>
                          <a:latin typeface="Bahnschrift Light SemiCondensed" panose="020B0502040204020203" pitchFamily="34" charset="0"/>
                        </a:rPr>
                        <a:t>sq</a:t>
                      </a:r>
                      <a:r>
                        <a:rPr lang="en-GB" sz="1100" dirty="0">
                          <a:solidFill>
                            <a:schemeClr val="bg1"/>
                          </a:solidFill>
                          <a:latin typeface="Bahnschrift Light SemiCondensed" panose="020B0502040204020203" pitchFamily="34" charset="0"/>
                        </a:rPr>
                        <a:t> m)</a:t>
                      </a:r>
                    </a:p>
                  </a:txBody>
                  <a:tcPr marL="80189" marR="80189" marT="40094" marB="40094"/>
                </a:tc>
                <a:extLst>
                  <a:ext uri="{0D108BD9-81ED-4DB2-BD59-A6C34878D82A}">
                    <a16:rowId xmlns:a16="http://schemas.microsoft.com/office/drawing/2014/main" val="3233995701"/>
                  </a:ext>
                </a:extLst>
              </a:tr>
            </a:tbl>
          </a:graphicData>
        </a:graphic>
      </p:graphicFrame>
      <p:pic>
        <p:nvPicPr>
          <p:cNvPr id="10" name="Picture 9">
            <a:extLst>
              <a:ext uri="{FF2B5EF4-FFF2-40B4-BE49-F238E27FC236}">
                <a16:creationId xmlns:a16="http://schemas.microsoft.com/office/drawing/2014/main" id="{A929CF83-99C1-730C-6759-673780986466}"/>
              </a:ext>
            </a:extLst>
          </p:cNvPr>
          <p:cNvPicPr>
            <a:picLocks noChangeAspect="1"/>
          </p:cNvPicPr>
          <p:nvPr/>
        </p:nvPicPr>
        <p:blipFill>
          <a:blip r:embed="rId2"/>
          <a:srcRect l="6278" r="13262"/>
          <a:stretch/>
        </p:blipFill>
        <p:spPr>
          <a:xfrm>
            <a:off x="49304" y="0"/>
            <a:ext cx="7708536" cy="6858000"/>
          </a:xfrm>
          <a:prstGeom prst="rect">
            <a:avLst/>
          </a:prstGeom>
        </p:spPr>
      </p:pic>
      <p:sp>
        <p:nvSpPr>
          <p:cNvPr id="11" name="TextBox 10">
            <a:extLst>
              <a:ext uri="{FF2B5EF4-FFF2-40B4-BE49-F238E27FC236}">
                <a16:creationId xmlns:a16="http://schemas.microsoft.com/office/drawing/2014/main" id="{B60BAA1E-AD4E-598C-33DD-8774B1244CC9}"/>
              </a:ext>
            </a:extLst>
          </p:cNvPr>
          <p:cNvSpPr txBox="1"/>
          <p:nvPr/>
        </p:nvSpPr>
        <p:spPr>
          <a:xfrm>
            <a:off x="7793695" y="2491635"/>
            <a:ext cx="4206241" cy="1338828"/>
          </a:xfrm>
          <a:prstGeom prst="rect">
            <a:avLst/>
          </a:prstGeom>
          <a:noFill/>
        </p:spPr>
        <p:txBody>
          <a:bodyPr wrap="square" rtlCol="0">
            <a:spAutoFit/>
          </a:bodyPr>
          <a:lstStyle/>
          <a:p>
            <a:r>
              <a:rPr lang="en-GB" sz="1200" b="1" normalizeH="1" baseline="0" dirty="0">
                <a:ln>
                  <a:noFill/>
                </a:ln>
                <a:solidFill>
                  <a:schemeClr val="bg1"/>
                </a:solidFill>
                <a:latin typeface="Bahnschrift Light SemiCondensed" panose="020B0502040204020203" pitchFamily="34" charset="0"/>
              </a:rPr>
              <a:t>BUSINESS RATES</a:t>
            </a:r>
          </a:p>
          <a:p>
            <a:r>
              <a:rPr lang="en-GB" sz="1100" dirty="0">
                <a:solidFill>
                  <a:prstClr val="white"/>
                </a:solidFill>
                <a:latin typeface="Bahnschrift Light SemiCondensed" panose="020B0502040204020203" pitchFamily="34" charset="0"/>
              </a:rPr>
              <a:t>Ratable Value 2023 List: £7,300</a:t>
            </a:r>
          </a:p>
          <a:p>
            <a:r>
              <a:rPr lang="en-GB" sz="1100" dirty="0">
                <a:solidFill>
                  <a:prstClr val="white"/>
                </a:solidFill>
                <a:latin typeface="Bahnschrift Light SemiCondensed" panose="020B0502040204020203" pitchFamily="34" charset="0"/>
              </a:rPr>
              <a:t>(100% Small Business Rates Relief may be available to qualifying businesses in respect of this unit but for further information, please contact the local billing authority (East Devon District Council).</a:t>
            </a:r>
          </a:p>
          <a:p>
            <a:endParaRPr lang="en-GB" sz="1100" b="1" normalizeH="1" baseline="0" dirty="0">
              <a:ln>
                <a:noFill/>
              </a:ln>
              <a:solidFill>
                <a:prstClr val="white"/>
              </a:solidFill>
              <a:latin typeface="Aptos" panose="02110004020202020204"/>
            </a:endParaRPr>
          </a:p>
          <a:p>
            <a:endParaRPr lang="en-GB" sz="1400" b="1" normalizeH="1" baseline="0" dirty="0">
              <a:ln>
                <a:noFill/>
              </a:ln>
              <a:solidFill>
                <a:schemeClr val="bg1"/>
              </a:solidFill>
            </a:endParaRPr>
          </a:p>
        </p:txBody>
      </p:sp>
      <p:sp>
        <p:nvSpPr>
          <p:cNvPr id="12" name="TextBox 11">
            <a:extLst>
              <a:ext uri="{FF2B5EF4-FFF2-40B4-BE49-F238E27FC236}">
                <a16:creationId xmlns:a16="http://schemas.microsoft.com/office/drawing/2014/main" id="{09B6CFBC-17AF-6594-3412-45F357E46CB0}"/>
              </a:ext>
            </a:extLst>
          </p:cNvPr>
          <p:cNvSpPr txBox="1"/>
          <p:nvPr/>
        </p:nvSpPr>
        <p:spPr>
          <a:xfrm>
            <a:off x="44519" y="5134451"/>
            <a:ext cx="7749176" cy="1723549"/>
          </a:xfrm>
          <a:prstGeom prst="rect">
            <a:avLst/>
          </a:prstGeom>
          <a:solidFill>
            <a:srgbClr val="003A11"/>
          </a:solidFill>
        </p:spPr>
        <p:txBody>
          <a:bodyPr wrap="square" lIns="91440" tIns="45720" rIns="91440" bIns="45720" numCol="1" rtlCol="0" anchor="t">
            <a:spAutoFit/>
          </a:bodyPr>
          <a:lstStyle/>
          <a:p>
            <a:r>
              <a:rPr lang="en-GB" sz="1100" dirty="0">
                <a:solidFill>
                  <a:schemeClr val="bg1"/>
                </a:solidFill>
                <a:latin typeface="Bahnschrift Light SemiCondensed" panose="020B0502040204020203" pitchFamily="34" charset="0"/>
              </a:rPr>
              <a:t>LOCATION</a:t>
            </a:r>
          </a:p>
          <a:p>
            <a:r>
              <a:rPr lang="en-GB" sz="1100" dirty="0">
                <a:solidFill>
                  <a:schemeClr val="bg1"/>
                </a:solidFill>
                <a:latin typeface="Bahnschrift Light SemiCondensed" panose="020B0502040204020203" pitchFamily="34" charset="0"/>
              </a:rPr>
              <a:t>Conveniently situated within an established industrial estate on the outskirts of the village of </a:t>
            </a:r>
            <a:r>
              <a:rPr lang="en-GB" sz="1100" dirty="0" err="1">
                <a:solidFill>
                  <a:schemeClr val="bg1"/>
                </a:solidFill>
                <a:latin typeface="Bahnschrift Light SemiCondensed" panose="020B0502040204020203" pitchFamily="34" charset="0"/>
              </a:rPr>
              <a:t>Colaton</a:t>
            </a:r>
            <a:r>
              <a:rPr lang="en-GB" sz="1100" dirty="0">
                <a:solidFill>
                  <a:schemeClr val="bg1"/>
                </a:solidFill>
                <a:latin typeface="Bahnschrift Light SemiCondensed" panose="020B0502040204020203" pitchFamily="34" charset="0"/>
              </a:rPr>
              <a:t> Raleigh, between the coastal towns of Exmouth and Sidmouth. Within 10 miles of the city of Exeter and the M5 Motorway Junctions 30 and </a:t>
            </a:r>
            <a:r>
              <a:rPr lang="en-GB" sz="1100">
                <a:solidFill>
                  <a:schemeClr val="bg1"/>
                </a:solidFill>
                <a:latin typeface="Bahnschrift Light SemiCondensed" panose="020B0502040204020203" pitchFamily="34" charset="0"/>
              </a:rPr>
              <a:t>29.</a:t>
            </a:r>
            <a:endParaRPr lang="en-GB" sz="1100" b="1" dirty="0">
              <a:solidFill>
                <a:schemeClr val="bg1"/>
              </a:solidFill>
              <a:latin typeface="Bahnschrift Light SemiCondensed" panose="020B0502040204020203" pitchFamily="34" charset="0"/>
            </a:endParaRPr>
          </a:p>
          <a:p>
            <a:r>
              <a:rPr lang="en-GB" sz="1100" dirty="0">
                <a:solidFill>
                  <a:schemeClr val="bg1"/>
                </a:solidFill>
                <a:latin typeface="Bahnschrift Light SemiCondensed" panose="020B0502040204020203" pitchFamily="34" charset="0"/>
              </a:rPr>
              <a:t>VIEWING</a:t>
            </a:r>
          </a:p>
          <a:p>
            <a:r>
              <a:rPr lang="en-GB" sz="1100" dirty="0">
                <a:solidFill>
                  <a:schemeClr val="bg1"/>
                </a:solidFill>
                <a:latin typeface="Bahnschrift Light SemiCondensed" panose="020B0502040204020203" pitchFamily="34" charset="0"/>
                <a:cs typeface="Calibri"/>
              </a:rPr>
              <a:t>Adrian Priest:  07469 855775 </a:t>
            </a:r>
            <a:r>
              <a:rPr lang="en-GB" sz="1100" dirty="0">
                <a:solidFill>
                  <a:schemeClr val="bg1"/>
                </a:solidFill>
                <a:latin typeface="Bahnschrift Light SemiCondensed" panose="020B0502040204020203" pitchFamily="34" charset="0"/>
                <a:hlinkClick r:id="rId3">
                  <a:extLst>
                    <a:ext uri="{A12FA001-AC4F-418D-AE19-62706E023703}">
                      <ahyp:hlinkClr xmlns:ahyp="http://schemas.microsoft.com/office/drawing/2018/hyperlinkcolor" val="tx"/>
                    </a:ext>
                  </a:extLst>
                </a:hlinkClick>
              </a:rPr>
              <a:t>adrian.priest@clintondevon.com</a:t>
            </a:r>
            <a:r>
              <a:rPr lang="en-GB" sz="1100" dirty="0">
                <a:solidFill>
                  <a:schemeClr val="bg1"/>
                </a:solidFill>
                <a:latin typeface="Bahnschrift Light SemiCondensed" panose="020B0502040204020203" pitchFamily="34" charset="0"/>
              </a:rPr>
              <a:t> </a:t>
            </a:r>
          </a:p>
          <a:p>
            <a:r>
              <a:rPr lang="en-GB" sz="1100" dirty="0">
                <a:solidFill>
                  <a:schemeClr val="bg1"/>
                </a:solidFill>
                <a:latin typeface="Bahnschrift Light SemiCondensed" panose="020B0502040204020203" pitchFamily="34" charset="0"/>
              </a:rPr>
              <a:t>Enquiries: 01395 443881 </a:t>
            </a:r>
            <a:r>
              <a:rPr lang="en-GB" sz="1100" dirty="0">
                <a:solidFill>
                  <a:schemeClr val="bg1"/>
                </a:solidFill>
                <a:latin typeface="Bahnschrift Light SemiCondensed" panose="020B0502040204020203" pitchFamily="34" charset="0"/>
                <a:hlinkClick r:id="rId4">
                  <a:extLst>
                    <a:ext uri="{A12FA001-AC4F-418D-AE19-62706E023703}">
                      <ahyp:hlinkClr xmlns:ahyp="http://schemas.microsoft.com/office/drawing/2018/hyperlinkcolor" val="tx"/>
                    </a:ext>
                  </a:extLst>
                </a:hlinkClick>
              </a:rPr>
              <a:t>mail@clintondevon.com</a:t>
            </a:r>
            <a:endParaRPr lang="en-GB" sz="1100" dirty="0">
              <a:solidFill>
                <a:schemeClr val="bg1"/>
              </a:solidFill>
              <a:latin typeface="Bahnschrift Light SemiCondensed" panose="020B0502040204020203" pitchFamily="34" charset="0"/>
            </a:endParaRPr>
          </a:p>
          <a:p>
            <a:endParaRPr lang="en-GB" sz="1200" dirty="0">
              <a:solidFill>
                <a:schemeClr val="bg1"/>
              </a:solidFill>
              <a:latin typeface="Bahnschrift Light SemiCondensed"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Misrepresentation Act 1967 and Property Misdescriptions Act 1991 – “</a:t>
            </a:r>
            <a:r>
              <a:rPr kumimoji="0" lang="en-GB" sz="700" b="0" i="1"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Clinton Devon Estates give notice that these particulars do not form, or form part of, any offer or contract. They are intended to give fair description of the property and whilst every effort has been made to ensure their accuracy this cannot be guaranteed. Any intending occupier/purchaser must therefore satisfy themselves by inspection or otherwise. Clinton Devon Estates does not make or give, and nor do any of its employees have any authority to make or give, any further representations or warranty whatsoever in relation to this property. All prices and rents quoted are net of VAT. January 2024</a:t>
            </a:r>
            <a:endParaRPr kumimoji="0" lang="en-GB" sz="7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3" name="TextBox 12">
            <a:extLst>
              <a:ext uri="{FF2B5EF4-FFF2-40B4-BE49-F238E27FC236}">
                <a16:creationId xmlns:a16="http://schemas.microsoft.com/office/drawing/2014/main" id="{C4754B4A-1883-038F-E1C7-6512CF7C459F}"/>
              </a:ext>
            </a:extLst>
          </p:cNvPr>
          <p:cNvSpPr txBox="1"/>
          <p:nvPr/>
        </p:nvSpPr>
        <p:spPr>
          <a:xfrm>
            <a:off x="7807293" y="3392748"/>
            <a:ext cx="4206241" cy="446276"/>
          </a:xfrm>
          <a:prstGeom prst="rect">
            <a:avLst/>
          </a:prstGeom>
          <a:noFill/>
        </p:spPr>
        <p:txBody>
          <a:bodyPr wrap="square" rtlCol="0">
            <a:spAutoFit/>
          </a:bodyPr>
          <a:lstStyle/>
          <a:p>
            <a:r>
              <a:rPr lang="en-GB" sz="1200" b="1" normalizeH="1" dirty="0">
                <a:solidFill>
                  <a:schemeClr val="bg1"/>
                </a:solidFill>
                <a:latin typeface="Bahnschrift Light SemiCondensed" panose="020B0502040204020203" pitchFamily="34" charset="0"/>
              </a:rPr>
              <a:t>RENT</a:t>
            </a:r>
          </a:p>
          <a:p>
            <a:r>
              <a:rPr lang="en-GB" sz="1100" dirty="0">
                <a:solidFill>
                  <a:prstClr val="white"/>
                </a:solidFill>
                <a:latin typeface="Bahnschrift Light SemiCondensed" panose="020B0502040204020203" pitchFamily="34" charset="0"/>
              </a:rPr>
              <a:t>£</a:t>
            </a:r>
            <a:r>
              <a:rPr lang="en-GB" sz="1100" dirty="0">
                <a:solidFill>
                  <a:schemeClr val="bg1"/>
                </a:solidFill>
                <a:latin typeface="Bahnschrift Light SemiCondensed" panose="020B0502040204020203" pitchFamily="34" charset="0"/>
              </a:rPr>
              <a:t>8,950</a:t>
            </a:r>
            <a:r>
              <a:rPr lang="en-GB" sz="1100" dirty="0">
                <a:solidFill>
                  <a:prstClr val="white"/>
                </a:solidFill>
                <a:latin typeface="Bahnschrift Light SemiCondensed" panose="020B0502040204020203" pitchFamily="34" charset="0"/>
              </a:rPr>
              <a:t> per annum exclusive of outgoings.</a:t>
            </a:r>
            <a:endParaRPr lang="en-GB" sz="1100" b="1" normalizeH="1" dirty="0">
              <a:solidFill>
                <a:schemeClr val="bg1"/>
              </a:solidFill>
              <a:latin typeface="Bahnschrift Light SemiCondensed" panose="020B0502040204020203" pitchFamily="34" charset="0"/>
            </a:endParaRPr>
          </a:p>
        </p:txBody>
      </p:sp>
      <p:sp>
        <p:nvSpPr>
          <p:cNvPr id="14" name="TextBox 13">
            <a:extLst>
              <a:ext uri="{FF2B5EF4-FFF2-40B4-BE49-F238E27FC236}">
                <a16:creationId xmlns:a16="http://schemas.microsoft.com/office/drawing/2014/main" id="{2A494BD6-CF19-8B0B-26EC-05DC489B4007}"/>
              </a:ext>
            </a:extLst>
          </p:cNvPr>
          <p:cNvSpPr txBox="1"/>
          <p:nvPr/>
        </p:nvSpPr>
        <p:spPr>
          <a:xfrm>
            <a:off x="7800494" y="3813619"/>
            <a:ext cx="4206241" cy="784830"/>
          </a:xfrm>
          <a:prstGeom prst="rect">
            <a:avLst/>
          </a:prstGeom>
          <a:noFill/>
        </p:spPr>
        <p:txBody>
          <a:bodyPr wrap="square" rtlCol="0">
            <a:spAutoFit/>
          </a:bodyPr>
          <a:lstStyle/>
          <a:p>
            <a:r>
              <a:rPr lang="en-GB" sz="1200" b="1" normalizeH="1" baseline="0" dirty="0">
                <a:ln>
                  <a:noFill/>
                </a:ln>
                <a:solidFill>
                  <a:schemeClr val="bg1"/>
                </a:solidFill>
                <a:latin typeface="Bahnschrift Light SemiCondensed" panose="020B0502040204020203" pitchFamily="34" charset="0"/>
              </a:rPr>
              <a:t>TERMS</a:t>
            </a:r>
          </a:p>
          <a:p>
            <a:r>
              <a:rPr lang="en-GB" sz="1100" dirty="0">
                <a:solidFill>
                  <a:prstClr val="white"/>
                </a:solidFill>
                <a:latin typeface="Bahnschrift Light SemiCondensed" panose="020B0502040204020203" pitchFamily="34" charset="0"/>
              </a:rPr>
              <a:t>The unit is available by way of a new 6- year lease on full repairing terms.  The Landlord is to provide buildings insurance with the premium being recovered from the Tenant as additional rent.</a:t>
            </a:r>
            <a:endParaRPr lang="en-GB" sz="1100" b="1" normalizeH="1" baseline="0" dirty="0">
              <a:ln>
                <a:noFill/>
              </a:ln>
              <a:solidFill>
                <a:schemeClr val="bg1"/>
              </a:solidFill>
              <a:latin typeface="Bahnschrift Light SemiCondensed" panose="020B0502040204020203" pitchFamily="34" charset="0"/>
            </a:endParaRPr>
          </a:p>
        </p:txBody>
      </p:sp>
      <p:sp>
        <p:nvSpPr>
          <p:cNvPr id="15" name="TextBox 14">
            <a:extLst>
              <a:ext uri="{FF2B5EF4-FFF2-40B4-BE49-F238E27FC236}">
                <a16:creationId xmlns:a16="http://schemas.microsoft.com/office/drawing/2014/main" id="{D62803ED-29F3-BEF5-ADC1-0D505E184B53}"/>
              </a:ext>
            </a:extLst>
          </p:cNvPr>
          <p:cNvSpPr txBox="1"/>
          <p:nvPr/>
        </p:nvSpPr>
        <p:spPr>
          <a:xfrm>
            <a:off x="7807144" y="4613568"/>
            <a:ext cx="4206241" cy="630942"/>
          </a:xfrm>
          <a:prstGeom prst="rect">
            <a:avLst/>
          </a:prstGeom>
          <a:noFill/>
        </p:spPr>
        <p:txBody>
          <a:bodyPr wrap="square" rtlCol="0">
            <a:spAutoFit/>
          </a:bodyPr>
          <a:lstStyle/>
          <a:p>
            <a:r>
              <a:rPr lang="en-GB" sz="1200" b="1" normalizeH="1" dirty="0">
                <a:solidFill>
                  <a:schemeClr val="bg1"/>
                </a:solidFill>
                <a:latin typeface="Bahnschrift Light SemiCondensed" panose="020B0502040204020203" pitchFamily="34" charset="0"/>
              </a:rPr>
              <a:t>ENERGY PERFORMANCE CERTIFICATE (EPC)</a:t>
            </a:r>
          </a:p>
          <a:p>
            <a:r>
              <a:rPr lang="en-GB" sz="1100" dirty="0">
                <a:solidFill>
                  <a:prstClr val="white"/>
                </a:solidFill>
                <a:latin typeface="Bahnschrift Light SemiCondensed" panose="020B0502040204020203" pitchFamily="34" charset="0"/>
              </a:rPr>
              <a:t>EPC Rating - C </a:t>
            </a:r>
            <a:endParaRPr lang="en-GB" sz="1100" normalizeH="1" dirty="0">
              <a:solidFill>
                <a:schemeClr val="bg1"/>
              </a:solidFill>
              <a:latin typeface="Bahnschrift Light SemiCondensed" panose="020B0502040204020203" pitchFamily="34" charset="0"/>
            </a:endParaRPr>
          </a:p>
          <a:p>
            <a:endParaRPr lang="en-GB" sz="1200" normalizeH="1" baseline="0" dirty="0">
              <a:ln>
                <a:noFill/>
              </a:ln>
              <a:solidFill>
                <a:schemeClr val="bg1"/>
              </a:solidFill>
            </a:endParaRPr>
          </a:p>
        </p:txBody>
      </p:sp>
      <p:sp>
        <p:nvSpPr>
          <p:cNvPr id="8" name="TextBox 7">
            <a:extLst>
              <a:ext uri="{FF2B5EF4-FFF2-40B4-BE49-F238E27FC236}">
                <a16:creationId xmlns:a16="http://schemas.microsoft.com/office/drawing/2014/main" id="{9FEAA6A6-F913-CE76-5031-1DA5C710CEBA}"/>
              </a:ext>
            </a:extLst>
          </p:cNvPr>
          <p:cNvSpPr txBox="1"/>
          <p:nvPr/>
        </p:nvSpPr>
        <p:spPr>
          <a:xfrm>
            <a:off x="7787416" y="2081934"/>
            <a:ext cx="4177937" cy="44627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1" baseline="0" noProof="0" dirty="0">
                <a:ln>
                  <a:noFill/>
                </a:ln>
                <a:solidFill>
                  <a:prstClr val="white"/>
                </a:solidFill>
                <a:effectLst/>
                <a:uLnTx/>
                <a:uFillTx/>
                <a:latin typeface="Bahnschrift Light SemiCondensed" panose="020B0502040204020203" pitchFamily="34" charset="0"/>
              </a:rPr>
              <a:t>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prstClr val="white"/>
                </a:solidFill>
                <a:latin typeface="Bahnschrift Light SemiCondensed" panose="020B0502040204020203" pitchFamily="34" charset="0"/>
              </a:rPr>
              <a:t>Mains 3 Phase electricity, water and drainage. </a:t>
            </a:r>
            <a:endParaRPr kumimoji="0" lang="en-GB" sz="1100" b="1" i="0" u="none" strike="noStrike" kern="1200" cap="none" spc="0" normalizeH="1" baseline="0" noProof="0" dirty="0">
              <a:ln>
                <a:noFill/>
              </a:ln>
              <a:solidFill>
                <a:prstClr val="white"/>
              </a:solidFill>
              <a:effectLst/>
              <a:uLnTx/>
              <a:uFillTx/>
              <a:latin typeface="Bahnschrift Light SemiCondensed" panose="020B0502040204020203" pitchFamily="34" charset="0"/>
            </a:endParaRPr>
          </a:p>
        </p:txBody>
      </p:sp>
      <p:sp>
        <p:nvSpPr>
          <p:cNvPr id="9" name="TextBox 8">
            <a:extLst>
              <a:ext uri="{FF2B5EF4-FFF2-40B4-BE49-F238E27FC236}">
                <a16:creationId xmlns:a16="http://schemas.microsoft.com/office/drawing/2014/main" id="{7A6DF51D-D028-5AF1-231A-DCC6D5A58EAC}"/>
              </a:ext>
            </a:extLst>
          </p:cNvPr>
          <p:cNvSpPr txBox="1"/>
          <p:nvPr/>
        </p:nvSpPr>
        <p:spPr>
          <a:xfrm>
            <a:off x="7798480" y="5074579"/>
            <a:ext cx="3730752" cy="1308050"/>
          </a:xfrm>
          <a:prstGeom prst="rect">
            <a:avLst/>
          </a:prstGeom>
          <a:noFill/>
        </p:spPr>
        <p:txBody>
          <a:bodyPr wrap="square" rtlCol="0">
            <a:spAutoFit/>
          </a:bodyPr>
          <a:lstStyle/>
          <a:p>
            <a:r>
              <a:rPr lang="en-GB" sz="1200" dirty="0">
                <a:solidFill>
                  <a:schemeClr val="bg1"/>
                </a:solidFill>
                <a:latin typeface="Bahnschrift Light SemiCondensed" panose="020B0502040204020203" pitchFamily="34" charset="0"/>
              </a:rPr>
              <a:t>VAT </a:t>
            </a:r>
          </a:p>
          <a:p>
            <a:r>
              <a:rPr lang="en-GB" sz="1100" dirty="0">
                <a:solidFill>
                  <a:schemeClr val="bg1"/>
                </a:solidFill>
                <a:latin typeface="Bahnschrift Light SemiCondensed" panose="020B0502040204020203" pitchFamily="34" charset="0"/>
              </a:rPr>
              <a:t>All figures within these particulars are subject to the addition of VAT at the statutory rate.</a:t>
            </a:r>
          </a:p>
          <a:p>
            <a:endParaRPr lang="en-GB" sz="1100" dirty="0">
              <a:solidFill>
                <a:schemeClr val="bg1"/>
              </a:solidFill>
              <a:latin typeface="Bahnschrift Light SemiCondensed" panose="020B0502040204020203" pitchFamily="34" charset="0"/>
            </a:endParaRPr>
          </a:p>
          <a:p>
            <a:r>
              <a:rPr lang="en-GB" sz="1200" dirty="0">
                <a:solidFill>
                  <a:schemeClr val="bg1"/>
                </a:solidFill>
                <a:latin typeface="Bahnschrift Light SemiCondensed" panose="020B0502040204020203" pitchFamily="34" charset="0"/>
              </a:rPr>
              <a:t>LEGAL COSTS</a:t>
            </a:r>
          </a:p>
          <a:p>
            <a:r>
              <a:rPr lang="en-GB" sz="1100" dirty="0">
                <a:solidFill>
                  <a:schemeClr val="bg1"/>
                </a:solidFill>
                <a:latin typeface="Bahnschrift Light SemiCondensed" panose="020B0502040204020203" pitchFamily="34" charset="0"/>
              </a:rPr>
              <a:t>The parties are to be responsible for their own legal costs incurred in these transactions.</a:t>
            </a:r>
          </a:p>
        </p:txBody>
      </p:sp>
    </p:spTree>
    <p:extLst>
      <p:ext uri="{BB962C8B-B14F-4D97-AF65-F5344CB8AC3E}">
        <p14:creationId xmlns:p14="http://schemas.microsoft.com/office/powerpoint/2010/main" val="33939800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1760f8-6750-4d90-b614-4ff4b719f6f8">
      <Terms xmlns="http://schemas.microsoft.com/office/infopath/2007/PartnerControls"/>
    </lcf76f155ced4ddcb4097134ff3c332f>
    <TaxCatchAll xmlns="42894246-8596-4038-ad4b-117ed6886ef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405EC4456EE240A71DC97617E8DF41" ma:contentTypeVersion="15" ma:contentTypeDescription="Create a new document." ma:contentTypeScope="" ma:versionID="0d155cfa2b7328e863a3e38b1bb4b5a1">
  <xsd:schema xmlns:xsd="http://www.w3.org/2001/XMLSchema" xmlns:xs="http://www.w3.org/2001/XMLSchema" xmlns:p="http://schemas.microsoft.com/office/2006/metadata/properties" xmlns:ns2="42894246-8596-4038-ad4b-117ed6886ef6" xmlns:ns3="a91760f8-6750-4d90-b614-4ff4b719f6f8" targetNamespace="http://schemas.microsoft.com/office/2006/metadata/properties" ma:root="true" ma:fieldsID="67f77154d5e341269d68a6031f85778f" ns2:_="" ns3:_="">
    <xsd:import namespace="42894246-8596-4038-ad4b-117ed6886ef6"/>
    <xsd:import namespace="a91760f8-6750-4d90-b614-4ff4b719f6f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ObjectDetectorVersions" minOccurs="0"/>
                <xsd:element ref="ns3:MediaServiceLocatio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SearchPropertie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894246-8596-4038-ad4b-117ed6886ef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685fe1ae-b352-4927-aaf9-d7baa5b19fe7}" ma:internalName="TaxCatchAll" ma:showField="CatchAllData" ma:web="42894246-8596-4038-ad4b-117ed6886ef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91760f8-6750-4d90-b614-4ff4b719f6f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c42b211-6a50-4d2b-b28d-abc67915600c"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1632C8-54DA-42E6-96C8-AF91D5CB47E0}">
  <ds:schemaRefs>
    <ds:schemaRef ds:uri="http://schemas.microsoft.com/office/2006/metadata/properties"/>
    <ds:schemaRef ds:uri="http://schemas.microsoft.com/office/infopath/2007/PartnerControls"/>
    <ds:schemaRef ds:uri="a91760f8-6750-4d90-b614-4ff4b719f6f8"/>
    <ds:schemaRef ds:uri="42894246-8596-4038-ad4b-117ed6886ef6"/>
  </ds:schemaRefs>
</ds:datastoreItem>
</file>

<file path=customXml/itemProps2.xml><?xml version="1.0" encoding="utf-8"?>
<ds:datastoreItem xmlns:ds="http://schemas.openxmlformats.org/officeDocument/2006/customXml" ds:itemID="{5C141F09-1F19-4951-BFD8-C28922DF62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894246-8596-4038-ad4b-117ed6886ef6"/>
    <ds:schemaRef ds:uri="a91760f8-6750-4d90-b614-4ff4b719f6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E49827-7986-42C6-B9F8-B26A32A53C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804</TotalTime>
  <Words>505</Words>
  <Application>Microsoft Office PowerPoint</Application>
  <PresentationFormat>Widescreen</PresentationFormat>
  <Paragraphs>40</Paragraphs>
  <Slides>2</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Aptos</vt:lpstr>
      <vt:lpstr>Arial</vt:lpstr>
      <vt:lpstr>Bahnschrift Light Condensed</vt:lpstr>
      <vt:lpstr>Bahnschrift Light SemiCondensed</vt:lpstr>
      <vt:lpstr>Bahnschrift SemiBold Condensed</vt:lpstr>
      <vt:lpstr>Calibri</vt:lpstr>
      <vt:lpstr>Gill Sans MT</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Daisy Theophilus</dc:creator>
  <cp:lastModifiedBy>Daisy Theophilus</cp:lastModifiedBy>
  <cp:revision>3</cp:revision>
  <dcterms:created xsi:type="dcterms:W3CDTF">2025-03-07T15:58:50Z</dcterms:created>
  <dcterms:modified xsi:type="dcterms:W3CDTF">2025-04-24T15:12:44Z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0x0101002E405EC4456EE240A71DC97617E8DF41</vt:lpwstr>
  </property>
  <property fmtid="{D5CDD505-2E9C-101B-9397-08002B2CF9AE}" pid="3" name="MediaServiceImageTags">
    <vt:lpwstr/>
  </property>
</Properties>
</file>